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5"/>
  </p:notesMasterIdLst>
  <p:sldIdLst>
    <p:sldId id="256" r:id="rId2"/>
    <p:sldId id="371" r:id="rId3"/>
    <p:sldId id="440" r:id="rId4"/>
    <p:sldId id="374" r:id="rId5"/>
    <p:sldId id="334" r:id="rId6"/>
    <p:sldId id="357" r:id="rId7"/>
    <p:sldId id="441" r:id="rId8"/>
    <p:sldId id="375" r:id="rId9"/>
    <p:sldId id="406" r:id="rId10"/>
    <p:sldId id="407" r:id="rId11"/>
    <p:sldId id="438" r:id="rId12"/>
    <p:sldId id="376" r:id="rId13"/>
    <p:sldId id="378" r:id="rId14"/>
    <p:sldId id="263" r:id="rId15"/>
    <p:sldId id="269" r:id="rId16"/>
    <p:sldId id="270" r:id="rId17"/>
    <p:sldId id="264" r:id="rId18"/>
    <p:sldId id="358" r:id="rId19"/>
    <p:sldId id="379" r:id="rId20"/>
    <p:sldId id="380" r:id="rId21"/>
    <p:sldId id="381" r:id="rId22"/>
    <p:sldId id="382" r:id="rId23"/>
    <p:sldId id="383" r:id="rId24"/>
    <p:sldId id="384" r:id="rId25"/>
    <p:sldId id="385" r:id="rId26"/>
    <p:sldId id="386" r:id="rId27"/>
    <p:sldId id="387" r:id="rId28"/>
    <p:sldId id="388" r:id="rId29"/>
    <p:sldId id="389" r:id="rId30"/>
    <p:sldId id="392" r:id="rId31"/>
    <p:sldId id="393" r:id="rId32"/>
    <p:sldId id="390" r:id="rId33"/>
    <p:sldId id="391" r:id="rId34"/>
    <p:sldId id="394" r:id="rId35"/>
    <p:sldId id="439" r:id="rId36"/>
    <p:sldId id="396" r:id="rId37"/>
    <p:sldId id="397" r:id="rId38"/>
    <p:sldId id="395" r:id="rId39"/>
    <p:sldId id="398" r:id="rId40"/>
    <p:sldId id="402" r:id="rId41"/>
    <p:sldId id="401" r:id="rId42"/>
    <p:sldId id="399" r:id="rId43"/>
    <p:sldId id="400" r:id="rId44"/>
    <p:sldId id="403" r:id="rId45"/>
    <p:sldId id="261" r:id="rId46"/>
    <p:sldId id="404" r:id="rId47"/>
    <p:sldId id="344" r:id="rId48"/>
    <p:sldId id="345" r:id="rId49"/>
    <p:sldId id="346" r:id="rId50"/>
    <p:sldId id="408" r:id="rId51"/>
    <p:sldId id="409" r:id="rId52"/>
    <p:sldId id="410" r:id="rId53"/>
    <p:sldId id="411" r:id="rId54"/>
    <p:sldId id="415" r:id="rId55"/>
    <p:sldId id="412" r:id="rId56"/>
    <p:sldId id="413" r:id="rId57"/>
    <p:sldId id="414" r:id="rId58"/>
    <p:sldId id="416" r:id="rId59"/>
    <p:sldId id="293" r:id="rId60"/>
    <p:sldId id="418" r:id="rId61"/>
    <p:sldId id="419" r:id="rId62"/>
    <p:sldId id="420" r:id="rId63"/>
    <p:sldId id="421" r:id="rId64"/>
    <p:sldId id="422" r:id="rId65"/>
    <p:sldId id="423" r:id="rId66"/>
    <p:sldId id="424" r:id="rId67"/>
    <p:sldId id="425" r:id="rId68"/>
    <p:sldId id="426" r:id="rId69"/>
    <p:sldId id="427" r:id="rId70"/>
    <p:sldId id="428" r:id="rId71"/>
    <p:sldId id="431" r:id="rId72"/>
    <p:sldId id="432" r:id="rId73"/>
    <p:sldId id="433" r:id="rId74"/>
    <p:sldId id="429" r:id="rId75"/>
    <p:sldId id="430" r:id="rId76"/>
    <p:sldId id="405" r:id="rId77"/>
    <p:sldId id="277" r:id="rId78"/>
    <p:sldId id="436" r:id="rId79"/>
    <p:sldId id="434" r:id="rId80"/>
    <p:sldId id="279" r:id="rId81"/>
    <p:sldId id="262" r:id="rId82"/>
    <p:sldId id="437" r:id="rId83"/>
    <p:sldId id="265" r:id="rId84"/>
    <p:sldId id="266" r:id="rId85"/>
    <p:sldId id="280" r:id="rId86"/>
    <p:sldId id="281" r:id="rId87"/>
    <p:sldId id="282" r:id="rId88"/>
    <p:sldId id="283" r:id="rId89"/>
    <p:sldId id="435" r:id="rId90"/>
    <p:sldId id="258" r:id="rId91"/>
    <p:sldId id="341" r:id="rId92"/>
    <p:sldId id="342" r:id="rId93"/>
    <p:sldId id="343" r:id="rId9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8CBFA7"/>
    <a:srgbClr val="D5E9DE"/>
    <a:srgbClr val="2D9E6D"/>
    <a:srgbClr val="006C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202" autoAdjust="0"/>
  </p:normalViewPr>
  <p:slideViewPr>
    <p:cSldViewPr>
      <p:cViewPr varScale="1">
        <p:scale>
          <a:sx n="136" d="100"/>
          <a:sy n="136" d="100"/>
        </p:scale>
        <p:origin x="2514" y="132"/>
      </p:cViewPr>
      <p:guideLst>
        <p:guide orient="horz" pos="2159"/>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A0A6B9-33E1-4E48-8DB3-329C4D9B618D}" type="datetimeFigureOut">
              <a:rPr lang="zh-CN" altLang="en-US" smtClean="0"/>
              <a:t>2021/9/5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350B09-D20D-4634-926D-A68C5FDF727F}" type="slidenum">
              <a:rPr lang="zh-CN" altLang="en-US" smtClean="0"/>
              <a:t>‹#›</a:t>
            </a:fld>
            <a:endParaRPr lang="zh-CN" altLang="en-US"/>
          </a:p>
        </p:txBody>
      </p:sp>
    </p:spTree>
    <p:extLst>
      <p:ext uri="{BB962C8B-B14F-4D97-AF65-F5344CB8AC3E}">
        <p14:creationId xmlns:p14="http://schemas.microsoft.com/office/powerpoint/2010/main" val="159766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14202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13</a:t>
            </a:fld>
            <a:endParaRPr lang="zh-CN" altLang="en-US"/>
          </a:p>
        </p:txBody>
      </p:sp>
    </p:spTree>
    <p:extLst>
      <p:ext uri="{BB962C8B-B14F-4D97-AF65-F5344CB8AC3E}">
        <p14:creationId xmlns:p14="http://schemas.microsoft.com/office/powerpoint/2010/main" val="249777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a:t>
            </a:fld>
            <a:endParaRPr lang="zh-CN" altLang="en-US"/>
          </a:p>
        </p:txBody>
      </p:sp>
    </p:spTree>
    <p:extLst>
      <p:ext uri="{BB962C8B-B14F-4D97-AF65-F5344CB8AC3E}">
        <p14:creationId xmlns:p14="http://schemas.microsoft.com/office/powerpoint/2010/main" val="3361516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a:t>
            </a:fld>
            <a:endParaRPr lang="zh-CN" altLang="en-US"/>
          </a:p>
        </p:txBody>
      </p:sp>
    </p:spTree>
    <p:extLst>
      <p:ext uri="{BB962C8B-B14F-4D97-AF65-F5344CB8AC3E}">
        <p14:creationId xmlns:p14="http://schemas.microsoft.com/office/powerpoint/2010/main" val="3211597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a:t>
            </a:fld>
            <a:endParaRPr lang="zh-CN" altLang="en-US"/>
          </a:p>
        </p:txBody>
      </p:sp>
    </p:spTree>
    <p:extLst>
      <p:ext uri="{BB962C8B-B14F-4D97-AF65-F5344CB8AC3E}">
        <p14:creationId xmlns:p14="http://schemas.microsoft.com/office/powerpoint/2010/main" val="524219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17</a:t>
            </a:fld>
            <a:endParaRPr lang="zh-CN" altLang="en-US"/>
          </a:p>
        </p:txBody>
      </p:sp>
    </p:spTree>
    <p:extLst>
      <p:ext uri="{BB962C8B-B14F-4D97-AF65-F5344CB8AC3E}">
        <p14:creationId xmlns:p14="http://schemas.microsoft.com/office/powerpoint/2010/main" val="1081494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18</a:t>
            </a:fld>
            <a:endParaRPr lang="zh-CN" altLang="en-US"/>
          </a:p>
        </p:txBody>
      </p:sp>
    </p:spTree>
    <p:extLst>
      <p:ext uri="{BB962C8B-B14F-4D97-AF65-F5344CB8AC3E}">
        <p14:creationId xmlns:p14="http://schemas.microsoft.com/office/powerpoint/2010/main" val="3581290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19</a:t>
            </a:fld>
            <a:endParaRPr lang="zh-CN" altLang="en-US"/>
          </a:p>
        </p:txBody>
      </p:sp>
    </p:spTree>
    <p:extLst>
      <p:ext uri="{BB962C8B-B14F-4D97-AF65-F5344CB8AC3E}">
        <p14:creationId xmlns:p14="http://schemas.microsoft.com/office/powerpoint/2010/main" val="566250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20</a:t>
            </a:fld>
            <a:endParaRPr lang="zh-CN" altLang="en-US"/>
          </a:p>
        </p:txBody>
      </p:sp>
    </p:spTree>
    <p:extLst>
      <p:ext uri="{BB962C8B-B14F-4D97-AF65-F5344CB8AC3E}">
        <p14:creationId xmlns:p14="http://schemas.microsoft.com/office/powerpoint/2010/main" val="2306711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21</a:t>
            </a:fld>
            <a:endParaRPr lang="zh-CN" altLang="en-US"/>
          </a:p>
        </p:txBody>
      </p:sp>
    </p:spTree>
    <p:extLst>
      <p:ext uri="{BB962C8B-B14F-4D97-AF65-F5344CB8AC3E}">
        <p14:creationId xmlns:p14="http://schemas.microsoft.com/office/powerpoint/2010/main" val="3477770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22</a:t>
            </a:fld>
            <a:endParaRPr lang="zh-CN" altLang="en-US"/>
          </a:p>
        </p:txBody>
      </p:sp>
    </p:spTree>
    <p:extLst>
      <p:ext uri="{BB962C8B-B14F-4D97-AF65-F5344CB8AC3E}">
        <p14:creationId xmlns:p14="http://schemas.microsoft.com/office/powerpoint/2010/main" val="4252901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a:t>
            </a:fld>
            <a:endParaRPr lang="zh-CN" altLang="en-US"/>
          </a:p>
        </p:txBody>
      </p:sp>
    </p:spTree>
    <p:extLst>
      <p:ext uri="{BB962C8B-B14F-4D97-AF65-F5344CB8AC3E}">
        <p14:creationId xmlns:p14="http://schemas.microsoft.com/office/powerpoint/2010/main" val="2802354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23</a:t>
            </a:fld>
            <a:endParaRPr lang="zh-CN" altLang="en-US"/>
          </a:p>
        </p:txBody>
      </p:sp>
    </p:spTree>
    <p:extLst>
      <p:ext uri="{BB962C8B-B14F-4D97-AF65-F5344CB8AC3E}">
        <p14:creationId xmlns:p14="http://schemas.microsoft.com/office/powerpoint/2010/main" val="2293069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24</a:t>
            </a:fld>
            <a:endParaRPr lang="zh-CN" altLang="en-US"/>
          </a:p>
        </p:txBody>
      </p:sp>
    </p:spTree>
    <p:extLst>
      <p:ext uri="{BB962C8B-B14F-4D97-AF65-F5344CB8AC3E}">
        <p14:creationId xmlns:p14="http://schemas.microsoft.com/office/powerpoint/2010/main" val="1792087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25</a:t>
            </a:fld>
            <a:endParaRPr lang="zh-CN" altLang="en-US"/>
          </a:p>
        </p:txBody>
      </p:sp>
    </p:spTree>
    <p:extLst>
      <p:ext uri="{BB962C8B-B14F-4D97-AF65-F5344CB8AC3E}">
        <p14:creationId xmlns:p14="http://schemas.microsoft.com/office/powerpoint/2010/main" val="3408951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26</a:t>
            </a:fld>
            <a:endParaRPr lang="zh-CN" altLang="en-US"/>
          </a:p>
        </p:txBody>
      </p:sp>
    </p:spTree>
    <p:extLst>
      <p:ext uri="{BB962C8B-B14F-4D97-AF65-F5344CB8AC3E}">
        <p14:creationId xmlns:p14="http://schemas.microsoft.com/office/powerpoint/2010/main" val="1012395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27</a:t>
            </a:fld>
            <a:endParaRPr lang="zh-CN" altLang="en-US"/>
          </a:p>
        </p:txBody>
      </p:sp>
    </p:spTree>
    <p:extLst>
      <p:ext uri="{BB962C8B-B14F-4D97-AF65-F5344CB8AC3E}">
        <p14:creationId xmlns:p14="http://schemas.microsoft.com/office/powerpoint/2010/main" val="3870040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28</a:t>
            </a:fld>
            <a:endParaRPr lang="zh-CN" altLang="en-US"/>
          </a:p>
        </p:txBody>
      </p:sp>
    </p:spTree>
    <p:extLst>
      <p:ext uri="{BB962C8B-B14F-4D97-AF65-F5344CB8AC3E}">
        <p14:creationId xmlns:p14="http://schemas.microsoft.com/office/powerpoint/2010/main" val="1847231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29</a:t>
            </a:fld>
            <a:endParaRPr lang="zh-CN" altLang="en-US"/>
          </a:p>
        </p:txBody>
      </p:sp>
    </p:spTree>
    <p:extLst>
      <p:ext uri="{BB962C8B-B14F-4D97-AF65-F5344CB8AC3E}">
        <p14:creationId xmlns:p14="http://schemas.microsoft.com/office/powerpoint/2010/main" val="1676423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30</a:t>
            </a:fld>
            <a:endParaRPr lang="zh-CN" altLang="en-US"/>
          </a:p>
        </p:txBody>
      </p:sp>
    </p:spTree>
    <p:extLst>
      <p:ext uri="{BB962C8B-B14F-4D97-AF65-F5344CB8AC3E}">
        <p14:creationId xmlns:p14="http://schemas.microsoft.com/office/powerpoint/2010/main" val="1519833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31</a:t>
            </a:fld>
            <a:endParaRPr lang="zh-CN" altLang="en-US"/>
          </a:p>
        </p:txBody>
      </p:sp>
    </p:spTree>
    <p:extLst>
      <p:ext uri="{BB962C8B-B14F-4D97-AF65-F5344CB8AC3E}">
        <p14:creationId xmlns:p14="http://schemas.microsoft.com/office/powerpoint/2010/main" val="4221507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32</a:t>
            </a:fld>
            <a:endParaRPr lang="zh-CN" altLang="en-US"/>
          </a:p>
        </p:txBody>
      </p:sp>
    </p:spTree>
    <p:extLst>
      <p:ext uri="{BB962C8B-B14F-4D97-AF65-F5344CB8AC3E}">
        <p14:creationId xmlns:p14="http://schemas.microsoft.com/office/powerpoint/2010/main" val="1019502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4</a:t>
            </a:fld>
            <a:endParaRPr lang="zh-CN" altLang="en-US"/>
          </a:p>
        </p:txBody>
      </p:sp>
    </p:spTree>
    <p:extLst>
      <p:ext uri="{BB962C8B-B14F-4D97-AF65-F5344CB8AC3E}">
        <p14:creationId xmlns:p14="http://schemas.microsoft.com/office/powerpoint/2010/main" val="522298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33</a:t>
            </a:fld>
            <a:endParaRPr lang="zh-CN" altLang="en-US"/>
          </a:p>
        </p:txBody>
      </p:sp>
    </p:spTree>
    <p:extLst>
      <p:ext uri="{BB962C8B-B14F-4D97-AF65-F5344CB8AC3E}">
        <p14:creationId xmlns:p14="http://schemas.microsoft.com/office/powerpoint/2010/main" val="1882973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34</a:t>
            </a:fld>
            <a:endParaRPr lang="zh-CN" altLang="en-US"/>
          </a:p>
        </p:txBody>
      </p:sp>
    </p:spTree>
    <p:extLst>
      <p:ext uri="{BB962C8B-B14F-4D97-AF65-F5344CB8AC3E}">
        <p14:creationId xmlns:p14="http://schemas.microsoft.com/office/powerpoint/2010/main" val="702473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36</a:t>
            </a:fld>
            <a:endParaRPr lang="zh-CN" altLang="en-US"/>
          </a:p>
        </p:txBody>
      </p:sp>
    </p:spTree>
    <p:extLst>
      <p:ext uri="{BB962C8B-B14F-4D97-AF65-F5344CB8AC3E}">
        <p14:creationId xmlns:p14="http://schemas.microsoft.com/office/powerpoint/2010/main" val="1273598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37</a:t>
            </a:fld>
            <a:endParaRPr lang="zh-CN" altLang="en-US"/>
          </a:p>
        </p:txBody>
      </p:sp>
    </p:spTree>
    <p:extLst>
      <p:ext uri="{BB962C8B-B14F-4D97-AF65-F5344CB8AC3E}">
        <p14:creationId xmlns:p14="http://schemas.microsoft.com/office/powerpoint/2010/main" val="552179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38</a:t>
            </a:fld>
            <a:endParaRPr lang="zh-CN" altLang="en-US"/>
          </a:p>
        </p:txBody>
      </p:sp>
    </p:spTree>
    <p:extLst>
      <p:ext uri="{BB962C8B-B14F-4D97-AF65-F5344CB8AC3E}">
        <p14:creationId xmlns:p14="http://schemas.microsoft.com/office/powerpoint/2010/main" val="3046258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39</a:t>
            </a:fld>
            <a:endParaRPr lang="zh-CN" altLang="en-US"/>
          </a:p>
        </p:txBody>
      </p:sp>
    </p:spTree>
    <p:extLst>
      <p:ext uri="{BB962C8B-B14F-4D97-AF65-F5344CB8AC3E}">
        <p14:creationId xmlns:p14="http://schemas.microsoft.com/office/powerpoint/2010/main" val="1577796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40</a:t>
            </a:fld>
            <a:endParaRPr lang="zh-CN" altLang="en-US"/>
          </a:p>
        </p:txBody>
      </p:sp>
    </p:spTree>
    <p:extLst>
      <p:ext uri="{BB962C8B-B14F-4D97-AF65-F5344CB8AC3E}">
        <p14:creationId xmlns:p14="http://schemas.microsoft.com/office/powerpoint/2010/main" val="509086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41</a:t>
            </a:fld>
            <a:endParaRPr lang="zh-CN" altLang="en-US"/>
          </a:p>
        </p:txBody>
      </p:sp>
    </p:spTree>
    <p:extLst>
      <p:ext uri="{BB962C8B-B14F-4D97-AF65-F5344CB8AC3E}">
        <p14:creationId xmlns:p14="http://schemas.microsoft.com/office/powerpoint/2010/main" val="4266245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42</a:t>
            </a:fld>
            <a:endParaRPr lang="zh-CN" altLang="en-US"/>
          </a:p>
        </p:txBody>
      </p:sp>
    </p:spTree>
    <p:extLst>
      <p:ext uri="{BB962C8B-B14F-4D97-AF65-F5344CB8AC3E}">
        <p14:creationId xmlns:p14="http://schemas.microsoft.com/office/powerpoint/2010/main" val="229059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43</a:t>
            </a:fld>
            <a:endParaRPr lang="zh-CN" altLang="en-US"/>
          </a:p>
        </p:txBody>
      </p:sp>
    </p:spTree>
    <p:extLst>
      <p:ext uri="{BB962C8B-B14F-4D97-AF65-F5344CB8AC3E}">
        <p14:creationId xmlns:p14="http://schemas.microsoft.com/office/powerpoint/2010/main" val="426265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a:t>
            </a:fld>
            <a:endParaRPr lang="zh-CN" altLang="en-US"/>
          </a:p>
        </p:txBody>
      </p:sp>
    </p:spTree>
    <p:extLst>
      <p:ext uri="{BB962C8B-B14F-4D97-AF65-F5344CB8AC3E}">
        <p14:creationId xmlns:p14="http://schemas.microsoft.com/office/powerpoint/2010/main" val="676907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44</a:t>
            </a:fld>
            <a:endParaRPr lang="zh-CN" altLang="en-US"/>
          </a:p>
        </p:txBody>
      </p:sp>
    </p:spTree>
    <p:extLst>
      <p:ext uri="{BB962C8B-B14F-4D97-AF65-F5344CB8AC3E}">
        <p14:creationId xmlns:p14="http://schemas.microsoft.com/office/powerpoint/2010/main" val="252508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45</a:t>
            </a:fld>
            <a:endParaRPr lang="zh-CN" altLang="en-US"/>
          </a:p>
        </p:txBody>
      </p:sp>
    </p:spTree>
    <p:extLst>
      <p:ext uri="{BB962C8B-B14F-4D97-AF65-F5344CB8AC3E}">
        <p14:creationId xmlns:p14="http://schemas.microsoft.com/office/powerpoint/2010/main" val="2740770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46</a:t>
            </a:fld>
            <a:endParaRPr lang="zh-CN" altLang="en-US"/>
          </a:p>
        </p:txBody>
      </p:sp>
    </p:spTree>
    <p:extLst>
      <p:ext uri="{BB962C8B-B14F-4D97-AF65-F5344CB8AC3E}">
        <p14:creationId xmlns:p14="http://schemas.microsoft.com/office/powerpoint/2010/main" val="688170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47</a:t>
            </a:fld>
            <a:endParaRPr lang="zh-CN" altLang="en-US"/>
          </a:p>
        </p:txBody>
      </p:sp>
    </p:spTree>
    <p:extLst>
      <p:ext uri="{BB962C8B-B14F-4D97-AF65-F5344CB8AC3E}">
        <p14:creationId xmlns:p14="http://schemas.microsoft.com/office/powerpoint/2010/main" val="880409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48</a:t>
            </a:fld>
            <a:endParaRPr lang="zh-CN" altLang="en-US"/>
          </a:p>
        </p:txBody>
      </p:sp>
    </p:spTree>
    <p:extLst>
      <p:ext uri="{BB962C8B-B14F-4D97-AF65-F5344CB8AC3E}">
        <p14:creationId xmlns:p14="http://schemas.microsoft.com/office/powerpoint/2010/main" val="13496041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49</a:t>
            </a:fld>
            <a:endParaRPr lang="zh-CN" altLang="en-US"/>
          </a:p>
        </p:txBody>
      </p:sp>
    </p:spTree>
    <p:extLst>
      <p:ext uri="{BB962C8B-B14F-4D97-AF65-F5344CB8AC3E}">
        <p14:creationId xmlns:p14="http://schemas.microsoft.com/office/powerpoint/2010/main" val="3728072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50</a:t>
            </a:fld>
            <a:endParaRPr lang="zh-CN" altLang="en-US"/>
          </a:p>
        </p:txBody>
      </p:sp>
    </p:spTree>
    <p:extLst>
      <p:ext uri="{BB962C8B-B14F-4D97-AF65-F5344CB8AC3E}">
        <p14:creationId xmlns:p14="http://schemas.microsoft.com/office/powerpoint/2010/main" val="3246953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51</a:t>
            </a:fld>
            <a:endParaRPr lang="zh-CN" altLang="en-US"/>
          </a:p>
        </p:txBody>
      </p:sp>
    </p:spTree>
    <p:extLst>
      <p:ext uri="{BB962C8B-B14F-4D97-AF65-F5344CB8AC3E}">
        <p14:creationId xmlns:p14="http://schemas.microsoft.com/office/powerpoint/2010/main" val="3618485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52</a:t>
            </a:fld>
            <a:endParaRPr lang="zh-CN" altLang="en-US"/>
          </a:p>
        </p:txBody>
      </p:sp>
    </p:spTree>
    <p:extLst>
      <p:ext uri="{BB962C8B-B14F-4D97-AF65-F5344CB8AC3E}">
        <p14:creationId xmlns:p14="http://schemas.microsoft.com/office/powerpoint/2010/main" val="11554665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53</a:t>
            </a:fld>
            <a:endParaRPr lang="zh-CN" altLang="en-US"/>
          </a:p>
        </p:txBody>
      </p:sp>
    </p:spTree>
    <p:extLst>
      <p:ext uri="{BB962C8B-B14F-4D97-AF65-F5344CB8AC3E}">
        <p14:creationId xmlns:p14="http://schemas.microsoft.com/office/powerpoint/2010/main" val="2572724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a:t>
            </a:fld>
            <a:endParaRPr lang="zh-CN" altLang="en-US"/>
          </a:p>
        </p:txBody>
      </p:sp>
    </p:spTree>
    <p:extLst>
      <p:ext uri="{BB962C8B-B14F-4D97-AF65-F5344CB8AC3E}">
        <p14:creationId xmlns:p14="http://schemas.microsoft.com/office/powerpoint/2010/main" val="2211620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54</a:t>
            </a:fld>
            <a:endParaRPr lang="zh-CN" altLang="en-US"/>
          </a:p>
        </p:txBody>
      </p:sp>
    </p:spTree>
    <p:extLst>
      <p:ext uri="{BB962C8B-B14F-4D97-AF65-F5344CB8AC3E}">
        <p14:creationId xmlns:p14="http://schemas.microsoft.com/office/powerpoint/2010/main" val="10412881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55</a:t>
            </a:fld>
            <a:endParaRPr lang="zh-CN" altLang="en-US"/>
          </a:p>
        </p:txBody>
      </p:sp>
    </p:spTree>
    <p:extLst>
      <p:ext uri="{BB962C8B-B14F-4D97-AF65-F5344CB8AC3E}">
        <p14:creationId xmlns:p14="http://schemas.microsoft.com/office/powerpoint/2010/main" val="6816228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56</a:t>
            </a:fld>
            <a:endParaRPr lang="zh-CN" altLang="en-US"/>
          </a:p>
        </p:txBody>
      </p:sp>
    </p:spTree>
    <p:extLst>
      <p:ext uri="{BB962C8B-B14F-4D97-AF65-F5344CB8AC3E}">
        <p14:creationId xmlns:p14="http://schemas.microsoft.com/office/powerpoint/2010/main" val="1208392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57</a:t>
            </a:fld>
            <a:endParaRPr lang="zh-CN" altLang="en-US"/>
          </a:p>
        </p:txBody>
      </p:sp>
    </p:spTree>
    <p:extLst>
      <p:ext uri="{BB962C8B-B14F-4D97-AF65-F5344CB8AC3E}">
        <p14:creationId xmlns:p14="http://schemas.microsoft.com/office/powerpoint/2010/main" val="19377684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58</a:t>
            </a:fld>
            <a:endParaRPr lang="zh-CN" altLang="en-US"/>
          </a:p>
        </p:txBody>
      </p:sp>
    </p:spTree>
    <p:extLst>
      <p:ext uri="{BB962C8B-B14F-4D97-AF65-F5344CB8AC3E}">
        <p14:creationId xmlns:p14="http://schemas.microsoft.com/office/powerpoint/2010/main" val="10357363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59</a:t>
            </a:fld>
            <a:endParaRPr lang="zh-CN" altLang="en-US"/>
          </a:p>
        </p:txBody>
      </p:sp>
    </p:spTree>
    <p:extLst>
      <p:ext uri="{BB962C8B-B14F-4D97-AF65-F5344CB8AC3E}">
        <p14:creationId xmlns:p14="http://schemas.microsoft.com/office/powerpoint/2010/main" val="891724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60</a:t>
            </a:fld>
            <a:endParaRPr lang="zh-CN" altLang="en-US"/>
          </a:p>
        </p:txBody>
      </p:sp>
    </p:spTree>
    <p:extLst>
      <p:ext uri="{BB962C8B-B14F-4D97-AF65-F5344CB8AC3E}">
        <p14:creationId xmlns:p14="http://schemas.microsoft.com/office/powerpoint/2010/main" val="650026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61</a:t>
            </a:fld>
            <a:endParaRPr lang="zh-CN" altLang="en-US"/>
          </a:p>
        </p:txBody>
      </p:sp>
    </p:spTree>
    <p:extLst>
      <p:ext uri="{BB962C8B-B14F-4D97-AF65-F5344CB8AC3E}">
        <p14:creationId xmlns:p14="http://schemas.microsoft.com/office/powerpoint/2010/main" val="22364848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62</a:t>
            </a:fld>
            <a:endParaRPr lang="zh-CN" altLang="en-US"/>
          </a:p>
        </p:txBody>
      </p:sp>
    </p:spTree>
    <p:extLst>
      <p:ext uri="{BB962C8B-B14F-4D97-AF65-F5344CB8AC3E}">
        <p14:creationId xmlns:p14="http://schemas.microsoft.com/office/powerpoint/2010/main" val="35789517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63</a:t>
            </a:fld>
            <a:endParaRPr lang="zh-CN" altLang="en-US"/>
          </a:p>
        </p:txBody>
      </p:sp>
    </p:spTree>
    <p:extLst>
      <p:ext uri="{BB962C8B-B14F-4D97-AF65-F5344CB8AC3E}">
        <p14:creationId xmlns:p14="http://schemas.microsoft.com/office/powerpoint/2010/main" val="275282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7</a:t>
            </a:fld>
            <a:endParaRPr lang="zh-CN" altLang="en-US"/>
          </a:p>
        </p:txBody>
      </p:sp>
    </p:spTree>
    <p:extLst>
      <p:ext uri="{BB962C8B-B14F-4D97-AF65-F5344CB8AC3E}">
        <p14:creationId xmlns:p14="http://schemas.microsoft.com/office/powerpoint/2010/main" val="3041893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64</a:t>
            </a:fld>
            <a:endParaRPr lang="zh-CN" altLang="en-US"/>
          </a:p>
        </p:txBody>
      </p:sp>
    </p:spTree>
    <p:extLst>
      <p:ext uri="{BB962C8B-B14F-4D97-AF65-F5344CB8AC3E}">
        <p14:creationId xmlns:p14="http://schemas.microsoft.com/office/powerpoint/2010/main" val="34358494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65</a:t>
            </a:fld>
            <a:endParaRPr lang="zh-CN" altLang="en-US"/>
          </a:p>
        </p:txBody>
      </p:sp>
    </p:spTree>
    <p:extLst>
      <p:ext uri="{BB962C8B-B14F-4D97-AF65-F5344CB8AC3E}">
        <p14:creationId xmlns:p14="http://schemas.microsoft.com/office/powerpoint/2010/main" val="20558694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66</a:t>
            </a:fld>
            <a:endParaRPr lang="zh-CN" altLang="en-US"/>
          </a:p>
        </p:txBody>
      </p:sp>
    </p:spTree>
    <p:extLst>
      <p:ext uri="{BB962C8B-B14F-4D97-AF65-F5344CB8AC3E}">
        <p14:creationId xmlns:p14="http://schemas.microsoft.com/office/powerpoint/2010/main" val="3123442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67</a:t>
            </a:fld>
            <a:endParaRPr lang="zh-CN" altLang="en-US"/>
          </a:p>
        </p:txBody>
      </p:sp>
    </p:spTree>
    <p:extLst>
      <p:ext uri="{BB962C8B-B14F-4D97-AF65-F5344CB8AC3E}">
        <p14:creationId xmlns:p14="http://schemas.microsoft.com/office/powerpoint/2010/main" val="333677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68</a:t>
            </a:fld>
            <a:endParaRPr lang="zh-CN" altLang="en-US"/>
          </a:p>
        </p:txBody>
      </p:sp>
    </p:spTree>
    <p:extLst>
      <p:ext uri="{BB962C8B-B14F-4D97-AF65-F5344CB8AC3E}">
        <p14:creationId xmlns:p14="http://schemas.microsoft.com/office/powerpoint/2010/main" val="24115705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69</a:t>
            </a:fld>
            <a:endParaRPr lang="zh-CN" altLang="en-US"/>
          </a:p>
        </p:txBody>
      </p:sp>
    </p:spTree>
    <p:extLst>
      <p:ext uri="{BB962C8B-B14F-4D97-AF65-F5344CB8AC3E}">
        <p14:creationId xmlns:p14="http://schemas.microsoft.com/office/powerpoint/2010/main" val="25777739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70</a:t>
            </a:fld>
            <a:endParaRPr lang="zh-CN" altLang="en-US"/>
          </a:p>
        </p:txBody>
      </p:sp>
    </p:spTree>
    <p:extLst>
      <p:ext uri="{BB962C8B-B14F-4D97-AF65-F5344CB8AC3E}">
        <p14:creationId xmlns:p14="http://schemas.microsoft.com/office/powerpoint/2010/main" val="30673579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71</a:t>
            </a:fld>
            <a:endParaRPr lang="zh-CN" altLang="en-US"/>
          </a:p>
        </p:txBody>
      </p:sp>
    </p:spTree>
    <p:extLst>
      <p:ext uri="{BB962C8B-B14F-4D97-AF65-F5344CB8AC3E}">
        <p14:creationId xmlns:p14="http://schemas.microsoft.com/office/powerpoint/2010/main" val="3205453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72</a:t>
            </a:fld>
            <a:endParaRPr lang="zh-CN" altLang="en-US"/>
          </a:p>
        </p:txBody>
      </p:sp>
    </p:spTree>
    <p:extLst>
      <p:ext uri="{BB962C8B-B14F-4D97-AF65-F5344CB8AC3E}">
        <p14:creationId xmlns:p14="http://schemas.microsoft.com/office/powerpoint/2010/main" val="17625666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73</a:t>
            </a:fld>
            <a:endParaRPr lang="zh-CN" altLang="en-US"/>
          </a:p>
        </p:txBody>
      </p:sp>
    </p:spTree>
    <p:extLst>
      <p:ext uri="{BB962C8B-B14F-4D97-AF65-F5344CB8AC3E}">
        <p14:creationId xmlns:p14="http://schemas.microsoft.com/office/powerpoint/2010/main" val="191845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8</a:t>
            </a:fld>
            <a:endParaRPr lang="zh-CN" altLang="en-US"/>
          </a:p>
        </p:txBody>
      </p:sp>
    </p:spTree>
    <p:extLst>
      <p:ext uri="{BB962C8B-B14F-4D97-AF65-F5344CB8AC3E}">
        <p14:creationId xmlns:p14="http://schemas.microsoft.com/office/powerpoint/2010/main" val="12227754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74</a:t>
            </a:fld>
            <a:endParaRPr lang="zh-CN" altLang="en-US"/>
          </a:p>
        </p:txBody>
      </p:sp>
    </p:spTree>
    <p:extLst>
      <p:ext uri="{BB962C8B-B14F-4D97-AF65-F5344CB8AC3E}">
        <p14:creationId xmlns:p14="http://schemas.microsoft.com/office/powerpoint/2010/main" val="36783372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75</a:t>
            </a:fld>
            <a:endParaRPr lang="zh-CN" altLang="en-US"/>
          </a:p>
        </p:txBody>
      </p:sp>
    </p:spTree>
    <p:extLst>
      <p:ext uri="{BB962C8B-B14F-4D97-AF65-F5344CB8AC3E}">
        <p14:creationId xmlns:p14="http://schemas.microsoft.com/office/powerpoint/2010/main" val="2731604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77</a:t>
            </a:fld>
            <a:endParaRPr lang="zh-CN" altLang="en-US"/>
          </a:p>
        </p:txBody>
      </p:sp>
    </p:spTree>
    <p:extLst>
      <p:ext uri="{BB962C8B-B14F-4D97-AF65-F5344CB8AC3E}">
        <p14:creationId xmlns:p14="http://schemas.microsoft.com/office/powerpoint/2010/main" val="27678779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78</a:t>
            </a:fld>
            <a:endParaRPr lang="zh-CN" altLang="en-US"/>
          </a:p>
        </p:txBody>
      </p:sp>
    </p:spTree>
    <p:extLst>
      <p:ext uri="{BB962C8B-B14F-4D97-AF65-F5344CB8AC3E}">
        <p14:creationId xmlns:p14="http://schemas.microsoft.com/office/powerpoint/2010/main" val="17963320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79</a:t>
            </a:fld>
            <a:endParaRPr lang="zh-CN" altLang="en-US"/>
          </a:p>
        </p:txBody>
      </p:sp>
    </p:spTree>
    <p:extLst>
      <p:ext uri="{BB962C8B-B14F-4D97-AF65-F5344CB8AC3E}">
        <p14:creationId xmlns:p14="http://schemas.microsoft.com/office/powerpoint/2010/main" val="30866954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80</a:t>
            </a:fld>
            <a:endParaRPr lang="zh-CN" altLang="en-US"/>
          </a:p>
        </p:txBody>
      </p:sp>
    </p:spTree>
    <p:extLst>
      <p:ext uri="{BB962C8B-B14F-4D97-AF65-F5344CB8AC3E}">
        <p14:creationId xmlns:p14="http://schemas.microsoft.com/office/powerpoint/2010/main" val="37768711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85</a:t>
            </a:fld>
            <a:endParaRPr lang="zh-CN" altLang="en-US"/>
          </a:p>
        </p:txBody>
      </p:sp>
    </p:spTree>
    <p:extLst>
      <p:ext uri="{BB962C8B-B14F-4D97-AF65-F5344CB8AC3E}">
        <p14:creationId xmlns:p14="http://schemas.microsoft.com/office/powerpoint/2010/main" val="37226763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86</a:t>
            </a:fld>
            <a:endParaRPr lang="zh-CN" altLang="en-US"/>
          </a:p>
        </p:txBody>
      </p:sp>
    </p:spTree>
    <p:extLst>
      <p:ext uri="{BB962C8B-B14F-4D97-AF65-F5344CB8AC3E}">
        <p14:creationId xmlns:p14="http://schemas.microsoft.com/office/powerpoint/2010/main" val="16472248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87</a:t>
            </a:fld>
            <a:endParaRPr lang="zh-CN" altLang="en-US"/>
          </a:p>
        </p:txBody>
      </p:sp>
    </p:spTree>
    <p:extLst>
      <p:ext uri="{BB962C8B-B14F-4D97-AF65-F5344CB8AC3E}">
        <p14:creationId xmlns:p14="http://schemas.microsoft.com/office/powerpoint/2010/main" val="3326185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88</a:t>
            </a:fld>
            <a:endParaRPr lang="zh-CN" altLang="en-US"/>
          </a:p>
        </p:txBody>
      </p:sp>
    </p:spTree>
    <p:extLst>
      <p:ext uri="{BB962C8B-B14F-4D97-AF65-F5344CB8AC3E}">
        <p14:creationId xmlns:p14="http://schemas.microsoft.com/office/powerpoint/2010/main" val="3562185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9</a:t>
            </a:fld>
            <a:endParaRPr lang="zh-CN" altLang="en-US"/>
          </a:p>
        </p:txBody>
      </p:sp>
    </p:spTree>
    <p:extLst>
      <p:ext uri="{BB962C8B-B14F-4D97-AF65-F5344CB8AC3E}">
        <p14:creationId xmlns:p14="http://schemas.microsoft.com/office/powerpoint/2010/main" val="404086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67519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10</a:t>
            </a:fld>
            <a:endParaRPr lang="zh-CN" altLang="en-US"/>
          </a:p>
        </p:txBody>
      </p:sp>
    </p:spTree>
    <p:extLst>
      <p:ext uri="{BB962C8B-B14F-4D97-AF65-F5344CB8AC3E}">
        <p14:creationId xmlns:p14="http://schemas.microsoft.com/office/powerpoint/2010/main" val="35828512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789277">
            <a:off x="7152595" y="4756532"/>
            <a:ext cx="1495606" cy="2064140"/>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32131">
            <a:off x="6407424" y="4267165"/>
            <a:ext cx="937662" cy="1294101"/>
          </a:xfrm>
          <a:prstGeom prst="rect">
            <a:avLst/>
          </a:prstGeom>
        </p:spPr>
      </p:pic>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1392019">
            <a:off x="7823753" y="3280238"/>
            <a:ext cx="1165193" cy="1608125"/>
          </a:xfrm>
          <a:prstGeom prst="rect">
            <a:avLst/>
          </a:prstGeom>
        </p:spPr>
      </p:pic>
      <p:sp>
        <p:nvSpPr>
          <p:cNvPr id="2" name="标题 1"/>
          <p:cNvSpPr>
            <a:spLocks noGrp="1"/>
          </p:cNvSpPr>
          <p:nvPr>
            <p:ph type="ctrTitle" hasCustomPrompt="1"/>
          </p:nvPr>
        </p:nvSpPr>
        <p:spPr>
          <a:xfrm>
            <a:off x="827584" y="2130425"/>
            <a:ext cx="7578765" cy="1470025"/>
          </a:xfrm>
        </p:spPr>
        <p:txBody>
          <a:bodyPr>
            <a:normAutofit/>
          </a:bodyPr>
          <a:lstStyle>
            <a:lvl1pPr algn="ctr">
              <a:defRPr lang="zh-CN" altLang="en-US" sz="4400" b="1" kern="1200" dirty="0">
                <a:solidFill>
                  <a:schemeClr val="tx1"/>
                </a:solidFill>
                <a:latin typeface="Helvetica" pitchFamily="34" charset="0"/>
                <a:ea typeface="+mj-ea"/>
                <a:cs typeface="+mj-cs"/>
              </a:defRPr>
            </a:lvl1pPr>
          </a:lstStyle>
          <a:p>
            <a:r>
              <a:rPr lang="en-US" altLang="zh-CN" dirty="0"/>
              <a:t>Title</a:t>
            </a:r>
            <a:endParaRPr lang="zh-CN" altLang="en-US" dirty="0"/>
          </a:p>
        </p:txBody>
      </p:sp>
      <p:sp>
        <p:nvSpPr>
          <p:cNvPr id="3" name="副标题 2"/>
          <p:cNvSpPr>
            <a:spLocks noGrp="1"/>
          </p:cNvSpPr>
          <p:nvPr>
            <p:ph type="subTitle" idx="1"/>
          </p:nvPr>
        </p:nvSpPr>
        <p:spPr>
          <a:xfrm>
            <a:off x="1464518" y="3886200"/>
            <a:ext cx="6400800" cy="1752600"/>
          </a:xfrm>
        </p:spPr>
        <p:txBody>
          <a:bodyPr/>
          <a:lstStyle>
            <a:lvl1pPr marL="0" indent="0" algn="ctr">
              <a:buNone/>
              <a:defRPr>
                <a:solidFill>
                  <a:schemeClr val="tx1"/>
                </a:solidFill>
                <a:latin typeface="Helvetica" pitchFamily="34" charset="0"/>
                <a:cs typeface="Helvetic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6DBAD9A3-8BB7-4F7B-8C80-B63924472345}" type="datetime1">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8" name="Rectangle 12"/>
          <p:cNvSpPr/>
          <p:nvPr userDrawn="1"/>
        </p:nvSpPr>
        <p:spPr>
          <a:xfrm>
            <a:off x="827585" y="3417189"/>
            <a:ext cx="7578764" cy="45719"/>
          </a:xfrm>
          <a:prstGeom prst="rect">
            <a:avLst/>
          </a:prstGeom>
          <a:gradFill>
            <a:gsLst>
              <a:gs pos="0">
                <a:srgbClr val="006C3D"/>
              </a:gs>
              <a:gs pos="69000">
                <a:srgbClr val="8CBFA7">
                  <a:lumMod val="100000"/>
                  <a:alpha val="79000"/>
                </a:srgbClr>
              </a:gs>
              <a:gs pos="100000">
                <a:srgbClr val="D5E9DE">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CF56CDE-6704-4F9D-84AB-FEE6367031C0}" type="datetime1">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D3D58F-489C-4816-B191-149C8393FB3E}" type="datetime1">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Helvetica" pitchFamily="34" charset="0"/>
                <a:cs typeface="Helvetica" pitchFamily="34" charset="0"/>
              </a:defRPr>
            </a:lvl1pPr>
            <a:lvl2pPr>
              <a:defRPr>
                <a:latin typeface="Helvetica" pitchFamily="34" charset="0"/>
                <a:cs typeface="Helvetica" pitchFamily="34" charset="0"/>
              </a:defRPr>
            </a:lvl2pPr>
            <a:lvl3pPr>
              <a:defRPr>
                <a:latin typeface="Helvetica" pitchFamily="34" charset="0"/>
                <a:cs typeface="Helvetica" pitchFamily="34" charset="0"/>
              </a:defRPr>
            </a:lvl3pPr>
            <a:lvl4pPr>
              <a:defRPr>
                <a:latin typeface="Helvetica" pitchFamily="34" charset="0"/>
                <a:cs typeface="Helvetica" pitchFamily="34" charset="0"/>
              </a:defRPr>
            </a:lvl4pPr>
            <a:lvl5pPr>
              <a:defRPr>
                <a:latin typeface="Helvetica" pitchFamily="34" charset="0"/>
                <a:cs typeface="Helvetica"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23E7767D-7118-4097-B566-4C919069CDC8}" type="datetime1">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5" name="Rectangle 12"/>
          <p:cNvSpPr/>
          <p:nvPr userDrawn="1"/>
        </p:nvSpPr>
        <p:spPr>
          <a:xfrm>
            <a:off x="467544" y="1412776"/>
            <a:ext cx="8172701" cy="45719"/>
          </a:xfrm>
          <a:prstGeom prst="rect">
            <a:avLst/>
          </a:prstGeom>
          <a:gradFill>
            <a:gsLst>
              <a:gs pos="0">
                <a:srgbClr val="006C3D"/>
              </a:gs>
              <a:gs pos="69000">
                <a:srgbClr val="8CBFA7">
                  <a:lumMod val="100000"/>
                  <a:alpha val="79000"/>
                </a:srgbClr>
              </a:gs>
              <a:gs pos="100000">
                <a:srgbClr val="D5E9DE">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AB3459E-17E2-4569-9EF6-D8041B2EB159}" type="datetime1">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2BF2CE2-D9C4-4A4D-9B8B-7743A0CBB7F1}" type="datetime1">
              <a:rPr lang="zh-CN" altLang="en-US" smtClean="0"/>
              <a:t>2021/9/5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A54AFC1-0E84-417B-93D8-CC24283021B8}" type="datetime1">
              <a:rPr lang="zh-CN" altLang="en-US" smtClean="0"/>
              <a:t>2021/9/5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459E6F6-1D8D-413C-83AC-F8D160D9BDB5}" type="datetime1">
              <a:rPr lang="zh-CN" altLang="en-US" smtClean="0"/>
              <a:t>2021/9/5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A0938A-816B-4B50-819E-A6130EF722A7}" type="datetime1">
              <a:rPr lang="zh-CN" altLang="en-US" smtClean="0"/>
              <a:t>2021/9/5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EA53AC-26D0-4307-8A26-C73091FF7308}" type="datetime1">
              <a:rPr lang="zh-CN" altLang="en-US" smtClean="0"/>
              <a:t>2021/9/5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ED1A2B9-FE05-4911-9CA9-75E4E8D54A65}" type="datetime1">
              <a:rPr lang="zh-CN" altLang="en-US" smtClean="0"/>
              <a:t>2021/9/5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3D81E-FF8E-44C9-879A-182F8D2C1EDE}" type="datetime1">
              <a:rPr lang="zh-CN" altLang="en-US" smtClean="0"/>
              <a:t>2021/9/5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4400" kern="1200">
          <a:solidFill>
            <a:schemeClr val="tx1"/>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notesSlide" Target="../notesSlides/notesSlide15.xml"/><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4.bin"/><Relationship Id="rId7"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GIF"/><Relationship Id="rId4" Type="http://schemas.openxmlformats.org/officeDocument/2006/relationships/image" Target="../media/image32.wmf"/><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wmf"/></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GIF"/><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slideLayout" Target="../slideLayouts/slideLayout2.xml"/><Relationship Id="rId7" Type="http://schemas.openxmlformats.org/officeDocument/2006/relationships/oleObject" Target="../embeddings/oleObject6.bin"/><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notesSlide" Target="../notesSlides/notesSlide27.xml"/><Relationship Id="rId9"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jpeg"/></Relationships>
</file>

<file path=ppt/slides/_rels/slide37.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image" Target="../media/image83.jpe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2.xml"/><Relationship Id="rId7" Type="http://schemas.openxmlformats.org/officeDocument/2006/relationships/image" Target="../media/image97.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96.jpeg"/><Relationship Id="rId5" Type="http://schemas.openxmlformats.org/officeDocument/2006/relationships/image" Target="../media/image95.png"/><Relationship Id="rId4"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1.png"/><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jpg"/><Relationship Id="rId4" Type="http://schemas.openxmlformats.org/officeDocument/2006/relationships/image" Target="../media/image126.jpg"/></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58.xml.rels><?xml version="1.0" encoding="UTF-8" standalone="yes"?>
<Relationships xmlns="http://schemas.openxmlformats.org/package/2006/relationships"><Relationship Id="rId8" Type="http://schemas.openxmlformats.org/officeDocument/2006/relationships/image" Target="../media/image145.jpeg"/><Relationship Id="rId13" Type="http://schemas.openxmlformats.org/officeDocument/2006/relationships/image" Target="../media/image150.png"/><Relationship Id="rId3" Type="http://schemas.openxmlformats.org/officeDocument/2006/relationships/image" Target="../media/image140.png"/><Relationship Id="rId7" Type="http://schemas.openxmlformats.org/officeDocument/2006/relationships/image" Target="../media/image144.jpeg"/><Relationship Id="rId12" Type="http://schemas.openxmlformats.org/officeDocument/2006/relationships/image" Target="../media/image14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jpeg"/><Relationship Id="rId4" Type="http://schemas.openxmlformats.org/officeDocument/2006/relationships/image" Target="../media/image141.png"/><Relationship Id="rId9" Type="http://schemas.openxmlformats.org/officeDocument/2006/relationships/image" Target="../media/image146.jpeg"/></Relationships>
</file>

<file path=ppt/slides/_rels/slide5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oleObject" Target="../embeddings/oleObject1.bin"/><Relationship Id="rId12" Type="http://schemas.openxmlformats.org/officeDocument/2006/relationships/image" Target="../media/image11.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oleObject" Target="../embeddings/oleObject3.bin"/><Relationship Id="rId5" Type="http://schemas.openxmlformats.org/officeDocument/2006/relationships/image" Target="../media/image7.png"/><Relationship Id="rId10" Type="http://schemas.openxmlformats.org/officeDocument/2006/relationships/image" Target="../media/image10.wmf"/><Relationship Id="rId4" Type="http://schemas.openxmlformats.org/officeDocument/2006/relationships/image" Target="../media/image6.png"/><Relationship Id="rId9"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0.jpeg"/></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62.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jpeg"/><Relationship Id="rId7" Type="http://schemas.openxmlformats.org/officeDocument/2006/relationships/image" Target="../media/image16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s>
</file>

<file path=ppt/slides/_rels/slide6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77.jpe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jpg"/><Relationship Id="rId4" Type="http://schemas.openxmlformats.org/officeDocument/2006/relationships/image" Target="../media/image173.png"/></Relationships>
</file>

<file path=ppt/slides/_rels/slide65.xml.rels><?xml version="1.0" encoding="UTF-8" standalone="yes"?>
<Relationships xmlns="http://schemas.openxmlformats.org/package/2006/relationships"><Relationship Id="rId3" Type="http://schemas.openxmlformats.org/officeDocument/2006/relationships/image" Target="../media/image178.jpeg"/><Relationship Id="rId7" Type="http://schemas.openxmlformats.org/officeDocument/2006/relationships/image" Target="../media/image18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66.xml.rels><?xml version="1.0" encoding="UTF-8" standalone="yes"?>
<Relationships xmlns="http://schemas.openxmlformats.org/package/2006/relationships"><Relationship Id="rId8" Type="http://schemas.openxmlformats.org/officeDocument/2006/relationships/image" Target="../media/image188.jpeg"/><Relationship Id="rId13" Type="http://schemas.openxmlformats.org/officeDocument/2006/relationships/image" Target="../media/image193.jpeg"/><Relationship Id="rId18" Type="http://schemas.openxmlformats.org/officeDocument/2006/relationships/image" Target="../media/image198.jpeg"/><Relationship Id="rId26" Type="http://schemas.openxmlformats.org/officeDocument/2006/relationships/image" Target="../media/image206.jpeg"/><Relationship Id="rId3" Type="http://schemas.openxmlformats.org/officeDocument/2006/relationships/image" Target="../media/image183.png"/><Relationship Id="rId21" Type="http://schemas.openxmlformats.org/officeDocument/2006/relationships/image" Target="../media/image201.jpeg"/><Relationship Id="rId7" Type="http://schemas.openxmlformats.org/officeDocument/2006/relationships/image" Target="../media/image187.jpeg"/><Relationship Id="rId12" Type="http://schemas.openxmlformats.org/officeDocument/2006/relationships/image" Target="../media/image192.jpeg"/><Relationship Id="rId17" Type="http://schemas.openxmlformats.org/officeDocument/2006/relationships/image" Target="../media/image197.jpeg"/><Relationship Id="rId25" Type="http://schemas.openxmlformats.org/officeDocument/2006/relationships/image" Target="../media/image205.jpeg"/><Relationship Id="rId2" Type="http://schemas.openxmlformats.org/officeDocument/2006/relationships/notesSlide" Target="../notesSlides/notesSlide62.xml"/><Relationship Id="rId16" Type="http://schemas.openxmlformats.org/officeDocument/2006/relationships/image" Target="../media/image196.jpeg"/><Relationship Id="rId20" Type="http://schemas.openxmlformats.org/officeDocument/2006/relationships/image" Target="../media/image200.jpeg"/><Relationship Id="rId29"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1.jpeg"/><Relationship Id="rId24" Type="http://schemas.openxmlformats.org/officeDocument/2006/relationships/image" Target="../media/image204.jpeg"/><Relationship Id="rId32" Type="http://schemas.openxmlformats.org/officeDocument/2006/relationships/image" Target="../media/image212.png"/><Relationship Id="rId5" Type="http://schemas.openxmlformats.org/officeDocument/2006/relationships/image" Target="../media/image185.png"/><Relationship Id="rId15" Type="http://schemas.openxmlformats.org/officeDocument/2006/relationships/image" Target="../media/image195.jpeg"/><Relationship Id="rId23" Type="http://schemas.openxmlformats.org/officeDocument/2006/relationships/image" Target="../media/image203.jpeg"/><Relationship Id="rId28" Type="http://schemas.openxmlformats.org/officeDocument/2006/relationships/image" Target="../media/image208.jpeg"/><Relationship Id="rId10" Type="http://schemas.openxmlformats.org/officeDocument/2006/relationships/image" Target="../media/image190.jpeg"/><Relationship Id="rId19" Type="http://schemas.openxmlformats.org/officeDocument/2006/relationships/image" Target="../media/image199.jpeg"/><Relationship Id="rId31" Type="http://schemas.openxmlformats.org/officeDocument/2006/relationships/image" Target="../media/image211.png"/><Relationship Id="rId4" Type="http://schemas.openxmlformats.org/officeDocument/2006/relationships/image" Target="../media/image184.jpeg"/><Relationship Id="rId9" Type="http://schemas.openxmlformats.org/officeDocument/2006/relationships/image" Target="../media/image189.jpeg"/><Relationship Id="rId14" Type="http://schemas.openxmlformats.org/officeDocument/2006/relationships/image" Target="../media/image194.jpeg"/><Relationship Id="rId22" Type="http://schemas.openxmlformats.org/officeDocument/2006/relationships/image" Target="../media/image202.jpeg"/><Relationship Id="rId27" Type="http://schemas.openxmlformats.org/officeDocument/2006/relationships/image" Target="../media/image207.jpeg"/><Relationship Id="rId30" Type="http://schemas.openxmlformats.org/officeDocument/2006/relationships/image" Target="../media/image210.png"/></Relationships>
</file>

<file path=ppt/slides/_rels/slide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6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6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23.jpg"/><Relationship Id="rId4" Type="http://schemas.openxmlformats.org/officeDocument/2006/relationships/image" Target="../media/image22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7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7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30.jpeg"/></Relationships>
</file>

<file path=ppt/slides/_rels/slide7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75.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78.xml.rels><?xml version="1.0" encoding="UTF-8" standalone="yes"?>
<Relationships xmlns="http://schemas.openxmlformats.org/package/2006/relationships"><Relationship Id="rId3" Type="http://schemas.openxmlformats.org/officeDocument/2006/relationships/image" Target="../media/image241.gi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44.jpeg"/><Relationship Id="rId4" Type="http://schemas.openxmlformats.org/officeDocument/2006/relationships/image" Target="../media/image243.gif"/></Relationships>
</file>

<file path=ppt/slides/_rels/slide81.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image" Target="../media/image24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image" Target="../media/image25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8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61.jpg"/><Relationship Id="rId5" Type="http://schemas.openxmlformats.org/officeDocument/2006/relationships/image" Target="../media/image260.png"/><Relationship Id="rId4" Type="http://schemas.openxmlformats.org/officeDocument/2006/relationships/image" Target="../media/image259.png"/></Relationships>
</file>

<file path=ppt/slides/_rels/slide8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cs.fit.edu/~wds/classes/graphics/History/history/"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hyperlink" Target="http://agl.unm.edu/researchAreasTest/CSProject.php" TargetMode="External"/><Relationship Id="rId4" Type="http://schemas.openxmlformats.org/officeDocument/2006/relationships/hyperlink" Target="http://www.cs.virginia.edu/~gfx/courses/2006/DataDrive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827585" y="2130425"/>
            <a:ext cx="7560840" cy="1470025"/>
          </a:xfrm>
        </p:spPr>
        <p:txBody>
          <a:bodyPr/>
          <a:lstStyle/>
          <a:p>
            <a:pPr algn="ctr"/>
            <a:r>
              <a:rPr lang="zh-CN" altLang="en-US" dirty="0"/>
              <a:t>第一章  绪论</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a:t>
            </a:fld>
            <a:endParaRPr lang="zh-CN" altLang="en-US"/>
          </a:p>
        </p:txBody>
      </p:sp>
      <p:sp>
        <p:nvSpPr>
          <p:cNvPr id="5" name="TextBox 4">
            <a:extLst>
              <a:ext uri="{FF2B5EF4-FFF2-40B4-BE49-F238E27FC236}">
                <a16:creationId xmlns:a16="http://schemas.microsoft.com/office/drawing/2014/main" id="{48A6423A-E6B0-4F95-9999-E2748639A0EB}"/>
              </a:ext>
            </a:extLst>
          </p:cNvPr>
          <p:cNvSpPr txBox="1"/>
          <p:nvPr/>
        </p:nvSpPr>
        <p:spPr>
          <a:xfrm>
            <a:off x="0" y="100684"/>
            <a:ext cx="4968552" cy="584775"/>
          </a:xfrm>
          <a:prstGeom prst="rect">
            <a:avLst/>
          </a:prstGeom>
          <a:noFill/>
        </p:spPr>
        <p:txBody>
          <a:bodyPr wrap="square" rtlCol="0">
            <a:spAutoFit/>
          </a:bodyPr>
          <a:lstStyle/>
          <a:p>
            <a:r>
              <a:rPr lang="en-US" altLang="zh-CN" sz="3200" b="1" dirty="0"/>
              <a:t>《</a:t>
            </a:r>
            <a:r>
              <a:rPr lang="zh-CN" altLang="en-US" sz="3200" b="1" dirty="0"/>
              <a:t>计算机图形学</a:t>
            </a:r>
            <a:r>
              <a:rPr lang="en-US" altLang="zh-CN" sz="3200" b="1" dirty="0"/>
              <a:t>》</a:t>
            </a:r>
            <a:endParaRPr lang="zh-CN" altLang="en-US" sz="32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交互</a:t>
            </a:r>
          </a:p>
        </p:txBody>
      </p:sp>
      <p:sp>
        <p:nvSpPr>
          <p:cNvPr id="3" name="内容占位符 2"/>
          <p:cNvSpPr>
            <a:spLocks noGrp="1"/>
          </p:cNvSpPr>
          <p:nvPr>
            <p:ph idx="1"/>
          </p:nvPr>
        </p:nvSpPr>
        <p:spPr/>
        <p:txBody>
          <a:bodyPr>
            <a:normAutofit/>
          </a:bodyPr>
          <a:lstStyle/>
          <a:p>
            <a:pPr lvl="1"/>
            <a:r>
              <a:rPr lang="zh-CN" altLang="en-US" dirty="0"/>
              <a:t>通过计算机输入、输出设备，以有效的方式对计算机中的模型进行操作。</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a:t>
            </a:fld>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736" y="2492896"/>
            <a:ext cx="4968552" cy="3512922"/>
          </a:xfrm>
          <a:prstGeom prst="rect">
            <a:avLst/>
          </a:prstGeom>
        </p:spPr>
      </p:pic>
      <p:sp>
        <p:nvSpPr>
          <p:cNvPr id="7" name="文本框 6">
            <a:extLst>
              <a:ext uri="{FF2B5EF4-FFF2-40B4-BE49-F238E27FC236}">
                <a16:creationId xmlns:a16="http://schemas.microsoft.com/office/drawing/2014/main" id="{E490BB0D-A6A1-43C5-B9FF-314305AB2493}"/>
              </a:ext>
            </a:extLst>
          </p:cNvPr>
          <p:cNvSpPr txBox="1"/>
          <p:nvPr/>
        </p:nvSpPr>
        <p:spPr>
          <a:xfrm>
            <a:off x="971600" y="6126163"/>
            <a:ext cx="7416824" cy="369332"/>
          </a:xfrm>
          <a:prstGeom prst="rect">
            <a:avLst/>
          </a:prstGeom>
          <a:noFill/>
        </p:spPr>
        <p:txBody>
          <a:bodyPr wrap="square">
            <a:spAutoFit/>
          </a:bodyPr>
          <a:lstStyle/>
          <a:p>
            <a:r>
              <a:rPr lang="zh-CN" altLang="en-US" dirty="0"/>
              <a:t>https://www.bilibili.com/video/BV1hq4y1M7vm?share_source=copy_web</a:t>
            </a:r>
          </a:p>
        </p:txBody>
      </p:sp>
    </p:spTree>
    <p:extLst>
      <p:ext uri="{BB962C8B-B14F-4D97-AF65-F5344CB8AC3E}">
        <p14:creationId xmlns:p14="http://schemas.microsoft.com/office/powerpoint/2010/main" val="1868737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20455-B757-4015-A6F2-72856C0157BE}"/>
              </a:ext>
            </a:extLst>
          </p:cNvPr>
          <p:cNvSpPr>
            <a:spLocks noGrp="1"/>
          </p:cNvSpPr>
          <p:nvPr>
            <p:ph type="title"/>
          </p:nvPr>
        </p:nvSpPr>
        <p:spPr/>
        <p:txBody>
          <a:bodyPr/>
          <a:lstStyle/>
          <a:p>
            <a:r>
              <a:rPr lang="zh-CN" altLang="en-US" dirty="0"/>
              <a:t>历年</a:t>
            </a:r>
            <a:r>
              <a:rPr lang="en-US" altLang="zh-CN" dirty="0" err="1"/>
              <a:t>Siggraph</a:t>
            </a:r>
            <a:r>
              <a:rPr lang="zh-CN" altLang="en-US" dirty="0"/>
              <a:t>技术论文速览</a:t>
            </a:r>
          </a:p>
        </p:txBody>
      </p:sp>
      <p:sp>
        <p:nvSpPr>
          <p:cNvPr id="4" name="灯片编号占位符 3">
            <a:extLst>
              <a:ext uri="{FF2B5EF4-FFF2-40B4-BE49-F238E27FC236}">
                <a16:creationId xmlns:a16="http://schemas.microsoft.com/office/drawing/2014/main" id="{D64026B3-3DBA-45D2-89DE-A68B43C30D11}"/>
              </a:ext>
            </a:extLst>
          </p:cNvPr>
          <p:cNvSpPr>
            <a:spLocks noGrp="1"/>
          </p:cNvSpPr>
          <p:nvPr>
            <p:ph type="sldNum" sz="quarter" idx="12"/>
          </p:nvPr>
        </p:nvSpPr>
        <p:spPr/>
        <p:txBody>
          <a:bodyPr/>
          <a:lstStyle/>
          <a:p>
            <a:fld id="{0C913308-F349-4B6D-A68A-DD1791B4A57B}" type="slidenum">
              <a:rPr lang="zh-CN" altLang="en-US" smtClean="0"/>
              <a:t>11</a:t>
            </a:fld>
            <a:endParaRPr lang="zh-CN" altLang="en-US"/>
          </a:p>
        </p:txBody>
      </p:sp>
      <p:sp>
        <p:nvSpPr>
          <p:cNvPr id="6" name="文本框 5">
            <a:extLst>
              <a:ext uri="{FF2B5EF4-FFF2-40B4-BE49-F238E27FC236}">
                <a16:creationId xmlns:a16="http://schemas.microsoft.com/office/drawing/2014/main" id="{9FE565BD-D6C5-4108-A9C5-B74E0FE38D62}"/>
              </a:ext>
            </a:extLst>
          </p:cNvPr>
          <p:cNvSpPr txBox="1"/>
          <p:nvPr/>
        </p:nvSpPr>
        <p:spPr>
          <a:xfrm>
            <a:off x="421319" y="4365104"/>
            <a:ext cx="7542584" cy="369332"/>
          </a:xfrm>
          <a:prstGeom prst="rect">
            <a:avLst/>
          </a:prstGeom>
          <a:noFill/>
        </p:spPr>
        <p:txBody>
          <a:bodyPr wrap="square">
            <a:spAutoFit/>
          </a:bodyPr>
          <a:lstStyle/>
          <a:p>
            <a:r>
              <a:rPr lang="zh-CN" altLang="en-US" dirty="0"/>
              <a:t>https://www.bilibili.com/video/BV1kN411o7hT?share_source=copy_web</a:t>
            </a:r>
          </a:p>
        </p:txBody>
      </p:sp>
      <p:sp>
        <p:nvSpPr>
          <p:cNvPr id="8" name="文本框 7">
            <a:extLst>
              <a:ext uri="{FF2B5EF4-FFF2-40B4-BE49-F238E27FC236}">
                <a16:creationId xmlns:a16="http://schemas.microsoft.com/office/drawing/2014/main" id="{0523F5A1-E043-4F76-8E91-3E3772713796}"/>
              </a:ext>
            </a:extLst>
          </p:cNvPr>
          <p:cNvSpPr txBox="1"/>
          <p:nvPr/>
        </p:nvSpPr>
        <p:spPr>
          <a:xfrm>
            <a:off x="457200" y="3396034"/>
            <a:ext cx="7355160" cy="369332"/>
          </a:xfrm>
          <a:prstGeom prst="rect">
            <a:avLst/>
          </a:prstGeom>
          <a:noFill/>
        </p:spPr>
        <p:txBody>
          <a:bodyPr wrap="square">
            <a:spAutoFit/>
          </a:bodyPr>
          <a:lstStyle/>
          <a:p>
            <a:r>
              <a:rPr lang="zh-CN" altLang="en-US" dirty="0"/>
              <a:t>https://www.bilibili.com/video/BV1Dk4y1y72E?share_source=copy_web</a:t>
            </a:r>
          </a:p>
        </p:txBody>
      </p:sp>
      <p:sp>
        <p:nvSpPr>
          <p:cNvPr id="10" name="文本框 9">
            <a:extLst>
              <a:ext uri="{FF2B5EF4-FFF2-40B4-BE49-F238E27FC236}">
                <a16:creationId xmlns:a16="http://schemas.microsoft.com/office/drawing/2014/main" id="{87345E43-DC52-4C3C-A4B1-1949F346C777}"/>
              </a:ext>
            </a:extLst>
          </p:cNvPr>
          <p:cNvSpPr txBox="1"/>
          <p:nvPr/>
        </p:nvSpPr>
        <p:spPr>
          <a:xfrm>
            <a:off x="431444" y="2348880"/>
            <a:ext cx="7164891" cy="369332"/>
          </a:xfrm>
          <a:prstGeom prst="rect">
            <a:avLst/>
          </a:prstGeom>
          <a:noFill/>
        </p:spPr>
        <p:txBody>
          <a:bodyPr wrap="square">
            <a:spAutoFit/>
          </a:bodyPr>
          <a:lstStyle/>
          <a:p>
            <a:r>
              <a:rPr lang="zh-CN" altLang="en-US" dirty="0"/>
              <a:t>https://www.bilibili.com/video/BV1e4411v7H2?share_source=copy_web</a:t>
            </a:r>
          </a:p>
        </p:txBody>
      </p:sp>
    </p:spTree>
    <p:extLst>
      <p:ext uri="{BB962C8B-B14F-4D97-AF65-F5344CB8AC3E}">
        <p14:creationId xmlns:p14="http://schemas.microsoft.com/office/powerpoint/2010/main" val="2590918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r>
              <a:rPr lang="en-US" altLang="zh-CN" dirty="0">
                <a:solidFill>
                  <a:schemeClr val="bg1">
                    <a:lumMod val="65000"/>
                  </a:schemeClr>
                </a:solidFill>
              </a:rPr>
              <a:t>1. </a:t>
            </a:r>
            <a:r>
              <a:rPr lang="zh-CN" altLang="en-US" dirty="0">
                <a:solidFill>
                  <a:schemeClr val="bg1">
                    <a:lumMod val="65000"/>
                  </a:schemeClr>
                </a:solidFill>
              </a:rPr>
              <a:t>基本概念</a:t>
            </a:r>
            <a:endParaRPr lang="en-US" altLang="zh-CN" dirty="0">
              <a:solidFill>
                <a:schemeClr val="bg1">
                  <a:lumMod val="65000"/>
                </a:schemeClr>
              </a:solidFill>
            </a:endParaRPr>
          </a:p>
          <a:p>
            <a:r>
              <a:rPr lang="en-US" altLang="zh-CN" sz="3600" b="1" dirty="0"/>
              <a:t>2. </a:t>
            </a:r>
            <a:r>
              <a:rPr lang="zh-CN" altLang="en-US" sz="3600" b="1" dirty="0"/>
              <a:t>发展历史</a:t>
            </a:r>
            <a:endParaRPr lang="en-US" altLang="zh-CN" sz="3600" b="1" dirty="0"/>
          </a:p>
          <a:p>
            <a:r>
              <a:rPr lang="en-US" altLang="zh-CN" dirty="0">
                <a:solidFill>
                  <a:schemeClr val="bg1">
                    <a:lumMod val="65000"/>
                  </a:schemeClr>
                </a:solidFill>
              </a:rPr>
              <a:t>3. </a:t>
            </a:r>
            <a:r>
              <a:rPr lang="zh-CN" altLang="en-US" dirty="0">
                <a:solidFill>
                  <a:schemeClr val="bg1">
                    <a:lumMod val="65000"/>
                  </a:schemeClr>
                </a:solidFill>
              </a:rPr>
              <a:t>现状</a:t>
            </a:r>
            <a:endParaRPr lang="en-US" altLang="zh-CN" dirty="0">
              <a:solidFill>
                <a:schemeClr val="bg1">
                  <a:lumMod val="65000"/>
                </a:schemeClr>
              </a:solidFill>
            </a:endParaRPr>
          </a:p>
          <a:p>
            <a:r>
              <a:rPr lang="en-US" altLang="zh-CN" dirty="0">
                <a:solidFill>
                  <a:schemeClr val="bg1">
                    <a:lumMod val="65000"/>
                  </a:schemeClr>
                </a:solidFill>
              </a:rPr>
              <a:t>4. </a:t>
            </a:r>
            <a:r>
              <a:rPr lang="zh-CN" altLang="en-US" dirty="0">
                <a:solidFill>
                  <a:schemeClr val="bg1">
                    <a:lumMod val="65000"/>
                  </a:schemeClr>
                </a:solidFill>
              </a:rPr>
              <a:t>应用</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a:t>
            </a:fld>
            <a:endParaRPr lang="zh-CN" altLang="en-US"/>
          </a:p>
        </p:txBody>
      </p:sp>
    </p:spTree>
    <p:extLst>
      <p:ext uri="{BB962C8B-B14F-4D97-AF65-F5344CB8AC3E}">
        <p14:creationId xmlns:p14="http://schemas.microsoft.com/office/powerpoint/2010/main" val="4219478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 </a:t>
            </a:r>
            <a:r>
              <a:rPr lang="zh-CN" altLang="en-US" b="1" dirty="0"/>
              <a:t>计算机图形学之前</a:t>
            </a:r>
            <a:endParaRPr lang="zh-CN" altLang="en-US" dirty="0"/>
          </a:p>
        </p:txBody>
      </p:sp>
      <p:sp>
        <p:nvSpPr>
          <p:cNvPr id="3" name="内容占位符 2"/>
          <p:cNvSpPr>
            <a:spLocks noGrp="1"/>
          </p:cNvSpPr>
          <p:nvPr>
            <p:ph idx="1"/>
          </p:nvPr>
        </p:nvSpPr>
        <p:spPr/>
        <p:txBody>
          <a:bodyPr>
            <a:normAutofit/>
          </a:bodyPr>
          <a:lstStyle/>
          <a:p>
            <a:r>
              <a:rPr lang="zh-CN" altLang="en-US" sz="2800" dirty="0"/>
              <a:t>上世纪</a:t>
            </a:r>
            <a:r>
              <a:rPr lang="en-US" altLang="zh-CN" sz="2800" dirty="0"/>
              <a:t>50~60</a:t>
            </a:r>
            <a:r>
              <a:rPr lang="zh-CN" altLang="en-US" sz="2800" dirty="0"/>
              <a:t>年代，阴极射线管</a:t>
            </a:r>
            <a:r>
              <a:rPr lang="en-US" altLang="zh-CN" sz="2800" dirty="0"/>
              <a:t>(CRT)</a:t>
            </a:r>
            <a:r>
              <a:rPr lang="zh-CN" altLang="en-US" sz="2800" dirty="0"/>
              <a:t>的出现促使了计算机图形学的兴起。</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a:t>
            </a:fld>
            <a:endParaRPr lang="zh-CN" alt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50841" t="51750"/>
          <a:stretch>
            <a:fillRect/>
          </a:stretch>
        </p:blipFill>
        <p:spPr>
          <a:xfrm>
            <a:off x="571990" y="4066870"/>
            <a:ext cx="1872208" cy="1268660"/>
          </a:xfrm>
          <a:prstGeom prst="rect">
            <a:avLst/>
          </a:prstGeom>
        </p:spPr>
      </p:pic>
      <p:sp>
        <p:nvSpPr>
          <p:cNvPr id="6" name="TextBox 20"/>
          <p:cNvSpPr txBox="1"/>
          <p:nvPr/>
        </p:nvSpPr>
        <p:spPr>
          <a:xfrm>
            <a:off x="1189969" y="5435022"/>
            <a:ext cx="1457223" cy="460375"/>
          </a:xfrm>
          <a:prstGeom prst="rect">
            <a:avLst/>
          </a:prstGeom>
          <a:noFill/>
        </p:spPr>
        <p:txBody>
          <a:bodyPr wrap="square" rtlCol="0">
            <a:spAutoFit/>
          </a:bodyPr>
          <a:lstStyle/>
          <a:p>
            <a:r>
              <a:rPr lang="en-US" altLang="zh-CN" sz="2400" dirty="0"/>
              <a:t>1950s</a:t>
            </a:r>
            <a:endParaRPr lang="zh-CN" altLang="en-US" sz="2400" dirty="0"/>
          </a:p>
        </p:txBody>
      </p:sp>
      <p:sp>
        <p:nvSpPr>
          <p:cNvPr id="7" name="闪电形 6"/>
          <p:cNvSpPr/>
          <p:nvPr/>
        </p:nvSpPr>
        <p:spPr>
          <a:xfrm flipV="1">
            <a:off x="1923167" y="4941566"/>
            <a:ext cx="4693550" cy="835546"/>
          </a:xfrm>
          <a:prstGeom prst="lightningBol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0169" y="3326560"/>
            <a:ext cx="1539547" cy="1619771"/>
          </a:xfrm>
          <a:prstGeom prst="rect">
            <a:avLst/>
          </a:prstGeom>
        </p:spPr>
      </p:pic>
      <p:pic>
        <p:nvPicPr>
          <p:cNvPr id="9" name="图片 8"/>
          <p:cNvPicPr>
            <a:picLocks noChangeAspect="1"/>
          </p:cNvPicPr>
          <p:nvPr/>
        </p:nvPicPr>
        <p:blipFill>
          <a:blip r:embed="rId5"/>
          <a:stretch>
            <a:fillRect/>
          </a:stretch>
        </p:blipFill>
        <p:spPr>
          <a:xfrm>
            <a:off x="6385191" y="4005064"/>
            <a:ext cx="2301609" cy="1290646"/>
          </a:xfrm>
          <a:prstGeom prst="rect">
            <a:avLst/>
          </a:prstGeom>
        </p:spPr>
      </p:pic>
      <p:sp>
        <p:nvSpPr>
          <p:cNvPr id="10" name="TextBox 20"/>
          <p:cNvSpPr txBox="1"/>
          <p:nvPr/>
        </p:nvSpPr>
        <p:spPr>
          <a:xfrm>
            <a:off x="7035647" y="5428851"/>
            <a:ext cx="1457223" cy="461665"/>
          </a:xfrm>
          <a:prstGeom prst="rect">
            <a:avLst/>
          </a:prstGeom>
          <a:noFill/>
        </p:spPr>
        <p:txBody>
          <a:bodyPr wrap="square" rtlCol="0">
            <a:spAutoFit/>
          </a:bodyPr>
          <a:lstStyle/>
          <a:p>
            <a:r>
              <a:rPr lang="en-US" altLang="zh-CN" sz="2400" dirty="0"/>
              <a:t>2010s</a:t>
            </a:r>
            <a:endParaRPr lang="zh-CN" altLang="en-US" sz="2400" dirty="0"/>
          </a:p>
        </p:txBody>
      </p:sp>
    </p:spTree>
    <p:extLst>
      <p:ext uri="{BB962C8B-B14F-4D97-AF65-F5344CB8AC3E}">
        <p14:creationId xmlns:p14="http://schemas.microsoft.com/office/powerpoint/2010/main" val="282960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 </a:t>
            </a:r>
            <a:r>
              <a:rPr lang="zh-CN" altLang="en-US" b="1" dirty="0"/>
              <a:t>计算机图形学之前</a:t>
            </a:r>
          </a:p>
        </p:txBody>
      </p:sp>
      <p:sp>
        <p:nvSpPr>
          <p:cNvPr id="3" name="内容占位符 2"/>
          <p:cNvSpPr>
            <a:spLocks noGrp="1"/>
          </p:cNvSpPr>
          <p:nvPr>
            <p:ph idx="1"/>
          </p:nvPr>
        </p:nvSpPr>
        <p:spPr>
          <a:xfrm>
            <a:off x="457200" y="1600200"/>
            <a:ext cx="8363272" cy="4525963"/>
          </a:xfrm>
        </p:spPr>
        <p:txBody>
          <a:bodyPr>
            <a:normAutofit/>
          </a:bodyPr>
          <a:lstStyle/>
          <a:p>
            <a:r>
              <a:rPr lang="en-US" altLang="zh-CN" sz="2800" dirty="0"/>
              <a:t>1950: </a:t>
            </a:r>
            <a:r>
              <a:rPr lang="zh-CN" altLang="en-US" sz="2800" dirty="0">
                <a:sym typeface="+mn-ea"/>
              </a:rPr>
              <a:t>第一个绘制出来的图形是由美国测绘员</a:t>
            </a:r>
            <a:r>
              <a:rPr lang="en-US" altLang="zh-CN" sz="2800" dirty="0">
                <a:sym typeface="+mn-ea"/>
              </a:rPr>
              <a:t>Ben </a:t>
            </a:r>
            <a:r>
              <a:rPr lang="en-US" altLang="zh-CN" sz="2800" dirty="0" err="1">
                <a:sym typeface="+mn-ea"/>
              </a:rPr>
              <a:t>Laposky</a:t>
            </a:r>
            <a:r>
              <a:rPr lang="zh-CN" altLang="en-US" sz="2800" dirty="0">
                <a:sym typeface="+mn-ea"/>
              </a:rPr>
              <a:t>通过操控模拟电子束在显示屏上呈现，这是最早的图形绘制设备</a:t>
            </a:r>
            <a:r>
              <a:rPr lang="zh-CN" altLang="en-US" sz="2400" dirty="0">
                <a:sym typeface="+mn-ea"/>
              </a:rPr>
              <a:t>。</a:t>
            </a:r>
            <a:endParaRPr lang="zh-CN" altLang="en-US" sz="24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068959"/>
            <a:ext cx="2900735" cy="3354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062216"/>
            <a:ext cx="2497542" cy="3389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403648" y="6437579"/>
            <a:ext cx="2880320" cy="400110"/>
          </a:xfrm>
          <a:prstGeom prst="rect">
            <a:avLst/>
          </a:prstGeom>
          <a:noFill/>
        </p:spPr>
        <p:txBody>
          <a:bodyPr wrap="square" rtlCol="0">
            <a:spAutoFit/>
          </a:bodyPr>
          <a:lstStyle/>
          <a:p>
            <a:r>
              <a:rPr lang="en-US" altLang="zh-CN" sz="2000" dirty="0"/>
              <a:t>Ben </a:t>
            </a:r>
            <a:r>
              <a:rPr lang="en-US" altLang="zh-CN" sz="2000" dirty="0" err="1"/>
              <a:t>Laposky</a:t>
            </a:r>
            <a:r>
              <a:rPr lang="en-US" altLang="zh-CN" sz="2000" dirty="0"/>
              <a:t> (1914-2000)</a:t>
            </a: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 </a:t>
            </a:r>
            <a:r>
              <a:rPr lang="zh-CN" altLang="en-US" b="1" dirty="0"/>
              <a:t>计算机图形学之前</a:t>
            </a:r>
          </a:p>
        </p:txBody>
      </p:sp>
      <p:sp>
        <p:nvSpPr>
          <p:cNvPr id="3" name="内容占位符 2"/>
          <p:cNvSpPr>
            <a:spLocks noGrp="1"/>
          </p:cNvSpPr>
          <p:nvPr>
            <p:ph idx="1"/>
          </p:nvPr>
        </p:nvSpPr>
        <p:spPr>
          <a:xfrm>
            <a:off x="457200" y="1600200"/>
            <a:ext cx="8507288" cy="4525963"/>
          </a:xfrm>
        </p:spPr>
        <p:txBody>
          <a:bodyPr>
            <a:normAutofit/>
          </a:bodyPr>
          <a:lstStyle/>
          <a:p>
            <a:r>
              <a:rPr lang="en-US" altLang="zh-CN" sz="2800" dirty="0"/>
              <a:t>1959: </a:t>
            </a:r>
            <a:r>
              <a:rPr lang="zh-CN" altLang="en-US" sz="2800" dirty="0">
                <a:sym typeface="+mn-ea"/>
              </a:rPr>
              <a:t>美国通用和</a:t>
            </a:r>
            <a:r>
              <a:rPr lang="en-US" altLang="zh-CN" sz="2800" dirty="0">
                <a:sym typeface="+mn-ea"/>
              </a:rPr>
              <a:t>IBM</a:t>
            </a:r>
            <a:r>
              <a:rPr lang="zh-CN" altLang="en-US" sz="2800" dirty="0">
                <a:sym typeface="+mn-ea"/>
              </a:rPr>
              <a:t>公司发明了第一台工业</a:t>
            </a:r>
            <a:r>
              <a:rPr lang="en-US" altLang="zh-CN" sz="2800" dirty="0">
                <a:sym typeface="+mn-ea"/>
              </a:rPr>
              <a:t>CAD</a:t>
            </a:r>
            <a:r>
              <a:rPr lang="zh-CN" altLang="en-US" sz="2800" dirty="0">
                <a:sym typeface="+mn-ea"/>
              </a:rPr>
              <a:t>系统，帮助工程师进行车辆的设计，从此</a:t>
            </a:r>
            <a:r>
              <a:rPr lang="en-US" altLang="zh-CN" sz="2800" dirty="0">
                <a:sym typeface="+mn-ea"/>
              </a:rPr>
              <a:t>CAD</a:t>
            </a:r>
            <a:r>
              <a:rPr lang="zh-CN" altLang="en-US" sz="2800" dirty="0">
                <a:sym typeface="+mn-ea"/>
              </a:rPr>
              <a:t>逐渐发展起来</a:t>
            </a:r>
            <a:r>
              <a:rPr lang="zh-CN" altLang="en-US" sz="2400" dirty="0">
                <a:sym typeface="+mn-ea"/>
              </a:rPr>
              <a:t>。</a:t>
            </a:r>
            <a:endParaRPr lang="zh-CN" altLang="en-US" sz="2400" dirty="0"/>
          </a:p>
          <a:p>
            <a:endParaRPr lang="zh-CN" altLang="en-US" sz="24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95" y="3418077"/>
            <a:ext cx="34385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936" y="3418078"/>
            <a:ext cx="4752528" cy="2603210"/>
          </a:xfrm>
          <a:prstGeom prst="rect">
            <a:avLst/>
          </a:prstGeom>
        </p:spPr>
      </p:pic>
      <p:sp>
        <p:nvSpPr>
          <p:cNvPr id="5" name="灯片编号占位符 4"/>
          <p:cNvSpPr>
            <a:spLocks noGrp="1"/>
          </p:cNvSpPr>
          <p:nvPr>
            <p:ph type="sldNum" sz="quarter" idx="12"/>
          </p:nvPr>
        </p:nvSpPr>
        <p:spPr/>
        <p:txBody>
          <a:bodyPr/>
          <a:lstStyle/>
          <a:p>
            <a:fld id="{0C913308-F349-4B6D-A68A-DD1791B4A57B}" type="slidenum">
              <a:rPr lang="zh-CN" altLang="en-US" smtClean="0"/>
              <a:t>15</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 </a:t>
            </a:r>
            <a:r>
              <a:rPr lang="zh-CN" altLang="en-US" b="1" dirty="0"/>
              <a:t>计算机图形学之前</a:t>
            </a:r>
          </a:p>
        </p:txBody>
      </p:sp>
      <p:sp>
        <p:nvSpPr>
          <p:cNvPr id="3" name="内容占位符 2"/>
          <p:cNvSpPr>
            <a:spLocks noGrp="1"/>
          </p:cNvSpPr>
          <p:nvPr>
            <p:ph idx="1"/>
          </p:nvPr>
        </p:nvSpPr>
        <p:spPr/>
        <p:txBody>
          <a:bodyPr>
            <a:normAutofit/>
          </a:bodyPr>
          <a:lstStyle/>
          <a:p>
            <a:r>
              <a:rPr lang="en-US" altLang="zh-CN" sz="2800" dirty="0"/>
              <a:t>1960: </a:t>
            </a:r>
            <a:r>
              <a:rPr lang="zh-CN" altLang="en-US" sz="2800" dirty="0"/>
              <a:t>计算机图形学（</a:t>
            </a:r>
            <a:r>
              <a:rPr lang="en-US" altLang="zh-CN" sz="2800" b="1" dirty="0">
                <a:sym typeface="+mn-ea"/>
              </a:rPr>
              <a:t>Computer Graphics</a:t>
            </a:r>
            <a:r>
              <a:rPr lang="zh-CN" altLang="en-US" sz="2800" b="1" dirty="0">
                <a:sym typeface="+mn-ea"/>
              </a:rPr>
              <a:t>）</a:t>
            </a:r>
            <a:r>
              <a:rPr lang="zh-CN" altLang="en-US" sz="2800" dirty="0">
                <a:sym typeface="+mn-ea"/>
              </a:rPr>
              <a:t>是波音公司的工程师</a:t>
            </a:r>
            <a:r>
              <a:rPr lang="en-US" altLang="zh-CN" sz="2800" dirty="0">
                <a:sym typeface="+mn-ea"/>
              </a:rPr>
              <a:t>Fetter</a:t>
            </a:r>
            <a:r>
              <a:rPr lang="zh-CN" altLang="en-US" sz="2800" dirty="0">
                <a:sym typeface="+mn-ea"/>
              </a:rPr>
              <a:t>最早提出的。该概念主要用来描述飞机驾驶室模拟设计。</a:t>
            </a:r>
            <a:endParaRPr lang="zh-CN" altLang="en-US" sz="28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483581"/>
            <a:ext cx="242887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421774"/>
            <a:ext cx="1966316" cy="1408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65275" y="5661248"/>
            <a:ext cx="3230661" cy="400110"/>
          </a:xfrm>
          <a:prstGeom prst="rect">
            <a:avLst/>
          </a:prstGeom>
          <a:noFill/>
        </p:spPr>
        <p:txBody>
          <a:bodyPr wrap="square" rtlCol="0">
            <a:spAutoFit/>
          </a:bodyPr>
          <a:lstStyle/>
          <a:p>
            <a:r>
              <a:rPr lang="en-US" altLang="zh-CN" sz="2000" dirty="0"/>
              <a:t>William A. Fetter (1928-2002)</a:t>
            </a:r>
            <a:endParaRPr lang="zh-CN" altLang="en-US" sz="2000" dirty="0"/>
          </a:p>
        </p:txBody>
      </p:sp>
      <p:pic>
        <p:nvPicPr>
          <p:cNvPr id="163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81575"/>
            <a:ext cx="3267819"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2.2 20</a:t>
            </a:r>
            <a:r>
              <a:rPr lang="zh-CN" altLang="en-US" b="1" dirty="0"/>
              <a:t>世纪</a:t>
            </a:r>
            <a:r>
              <a:rPr lang="en-US" altLang="zh-CN" b="1" dirty="0"/>
              <a:t>60</a:t>
            </a:r>
            <a:r>
              <a:rPr lang="zh-CN" altLang="en-US" b="1" dirty="0"/>
              <a:t>年代</a:t>
            </a:r>
          </a:p>
        </p:txBody>
      </p:sp>
      <p:sp>
        <p:nvSpPr>
          <p:cNvPr id="3" name="内容占位符 2"/>
          <p:cNvSpPr>
            <a:spLocks noGrp="1"/>
          </p:cNvSpPr>
          <p:nvPr>
            <p:ph idx="1"/>
          </p:nvPr>
        </p:nvSpPr>
        <p:spPr>
          <a:xfrm>
            <a:off x="457200" y="1600200"/>
            <a:ext cx="8291264" cy="4525963"/>
          </a:xfrm>
        </p:spPr>
        <p:txBody>
          <a:bodyPr>
            <a:normAutofit/>
          </a:bodyPr>
          <a:lstStyle/>
          <a:p>
            <a:r>
              <a:rPr lang="en-US" altLang="zh-CN" sz="2800" dirty="0"/>
              <a:t>1963: </a:t>
            </a:r>
            <a:r>
              <a:rPr lang="en-US" altLang="zh-CN" sz="2800" dirty="0">
                <a:sym typeface="+mn-ea"/>
              </a:rPr>
              <a:t>MIT</a:t>
            </a:r>
            <a:r>
              <a:rPr lang="zh-CN" altLang="en-US" sz="2800" dirty="0">
                <a:sym typeface="+mn-ea"/>
              </a:rPr>
              <a:t>博士生的</a:t>
            </a:r>
            <a:r>
              <a:rPr lang="en-US" altLang="zh-CN" sz="2800" dirty="0">
                <a:sym typeface="+mn-ea"/>
              </a:rPr>
              <a:t>Ivan Sutherland </a:t>
            </a:r>
            <a:r>
              <a:rPr lang="zh-CN" altLang="en-US" sz="2800" dirty="0">
                <a:sym typeface="+mn-ea"/>
              </a:rPr>
              <a:t>（后获图灵奖，</a:t>
            </a:r>
            <a:r>
              <a:rPr lang="en-US" altLang="zh-CN" sz="2800" dirty="0">
                <a:sym typeface="+mn-ea"/>
              </a:rPr>
              <a:t>Coons</a:t>
            </a:r>
            <a:r>
              <a:rPr lang="zh-CN" altLang="en-US" sz="2800" dirty="0">
                <a:sym typeface="+mn-ea"/>
              </a:rPr>
              <a:t>奖（图形学领域终身成就奖））设计了</a:t>
            </a:r>
            <a:r>
              <a:rPr lang="en-US" altLang="zh-CN" sz="2800" dirty="0">
                <a:sym typeface="+mn-ea"/>
              </a:rPr>
              <a:t>Sketchpad</a:t>
            </a:r>
            <a:r>
              <a:rPr lang="zh-CN" altLang="en-US" sz="2800" dirty="0">
                <a:sym typeface="+mn-ea"/>
              </a:rPr>
              <a:t>，被公认为计算机图形学的起源。</a:t>
            </a:r>
            <a:endParaRPr lang="zh-CN" altLang="en-US" sz="2800" dirty="0"/>
          </a:p>
          <a:p>
            <a:endParaRPr lang="en-US" altLang="zh-CN"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627" y="3491483"/>
            <a:ext cx="3965773" cy="2737978"/>
          </a:xfrm>
          <a:prstGeom prst="rect">
            <a:avLst/>
          </a:prstGeom>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501008"/>
            <a:ext cx="2016224" cy="2719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660525" y="6220566"/>
            <a:ext cx="1903363" cy="400110"/>
          </a:xfrm>
          <a:prstGeom prst="rect">
            <a:avLst/>
          </a:prstGeom>
          <a:noFill/>
        </p:spPr>
        <p:txBody>
          <a:bodyPr wrap="square" rtlCol="0">
            <a:spAutoFit/>
          </a:bodyPr>
          <a:lstStyle/>
          <a:p>
            <a:r>
              <a:rPr lang="en-US" altLang="zh-CN" sz="2000" dirty="0"/>
              <a:t>Ivan Sutherland</a:t>
            </a:r>
            <a:endParaRPr lang="zh-CN" altLang="en-US" sz="20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17</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2.2 20</a:t>
            </a:r>
            <a:r>
              <a:rPr lang="zh-CN" altLang="en-US" b="1" dirty="0"/>
              <a:t>世纪</a:t>
            </a:r>
            <a:r>
              <a:rPr lang="en-US" altLang="zh-CN" b="1" dirty="0"/>
              <a:t>60</a:t>
            </a:r>
            <a:r>
              <a:rPr lang="zh-CN" altLang="en-US" b="1" dirty="0"/>
              <a:t>年代</a:t>
            </a:r>
          </a:p>
        </p:txBody>
      </p:sp>
      <p:sp>
        <p:nvSpPr>
          <p:cNvPr id="3" name="内容占位符 2"/>
          <p:cNvSpPr>
            <a:spLocks noGrp="1"/>
          </p:cNvSpPr>
          <p:nvPr>
            <p:ph idx="1"/>
          </p:nvPr>
        </p:nvSpPr>
        <p:spPr>
          <a:xfrm>
            <a:off x="457200" y="1600200"/>
            <a:ext cx="8291264" cy="4525963"/>
          </a:xfrm>
        </p:spPr>
        <p:txBody>
          <a:bodyPr>
            <a:normAutofit/>
          </a:bodyPr>
          <a:lstStyle/>
          <a:p>
            <a:r>
              <a:rPr lang="en-US" altLang="zh-CN" sz="2800" dirty="0"/>
              <a:t>1963: </a:t>
            </a:r>
            <a:r>
              <a:rPr lang="en-US" altLang="zh-CN" sz="2800" dirty="0" err="1"/>
              <a:t>Sketchpad，赋予计算机图形处理的能力</a:t>
            </a:r>
            <a:r>
              <a:rPr lang="zh-CN" altLang="en-US" sz="2800" dirty="0"/>
              <a:t>，使计算机拥有</a:t>
            </a:r>
            <a:r>
              <a:rPr lang="en-US" altLang="zh-CN" sz="2800" dirty="0" err="1"/>
              <a:t>人类右脑的功能</a:t>
            </a:r>
            <a:r>
              <a:rPr lang="en-US" altLang="zh-CN" sz="2800" dirty="0"/>
              <a:t>。</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18</a:t>
            </a:fld>
            <a:endParaRPr lang="zh-CN" altLang="en-US"/>
          </a:p>
        </p:txBody>
      </p:sp>
      <p:sp>
        <p:nvSpPr>
          <p:cNvPr id="10" name="TextBox 5"/>
          <p:cNvSpPr txBox="1"/>
          <p:nvPr/>
        </p:nvSpPr>
        <p:spPr>
          <a:xfrm>
            <a:off x="6478821" y="5872406"/>
            <a:ext cx="2339280" cy="707886"/>
          </a:xfrm>
          <a:prstGeom prst="rect">
            <a:avLst/>
          </a:prstGeom>
          <a:noFill/>
        </p:spPr>
        <p:txBody>
          <a:bodyPr wrap="square" rtlCol="0">
            <a:spAutoFit/>
          </a:bodyPr>
          <a:lstStyle/>
          <a:p>
            <a:pPr algn="ctr"/>
            <a:r>
              <a:rPr lang="en-US" altLang="zh-CN" sz="2000" dirty="0"/>
              <a:t>Sketchpad</a:t>
            </a:r>
          </a:p>
          <a:p>
            <a:pPr algn="ctr"/>
            <a:r>
              <a:rPr lang="zh-CN" altLang="en-US" sz="2000" dirty="0"/>
              <a:t>图形处理</a:t>
            </a:r>
          </a:p>
        </p:txBody>
      </p:sp>
      <p:sp>
        <p:nvSpPr>
          <p:cNvPr id="11" name="TextBox 5"/>
          <p:cNvSpPr txBox="1"/>
          <p:nvPr/>
        </p:nvSpPr>
        <p:spPr>
          <a:xfrm>
            <a:off x="395536" y="5872406"/>
            <a:ext cx="2308546" cy="707886"/>
          </a:xfrm>
          <a:prstGeom prst="rect">
            <a:avLst/>
          </a:prstGeom>
          <a:noFill/>
        </p:spPr>
        <p:txBody>
          <a:bodyPr wrap="square" rtlCol="0">
            <a:spAutoFit/>
          </a:bodyPr>
          <a:lstStyle/>
          <a:p>
            <a:pPr algn="ctr"/>
            <a:r>
              <a:rPr lang="zh-CN" altLang="en-US" sz="2000" dirty="0"/>
              <a:t>纸带</a:t>
            </a:r>
            <a:endParaRPr lang="en-US" altLang="zh-CN" sz="2000" dirty="0"/>
          </a:p>
          <a:p>
            <a:pPr algn="ctr"/>
            <a:r>
              <a:rPr lang="zh-CN" altLang="en-US" sz="2000" dirty="0"/>
              <a:t>符号处理</a:t>
            </a: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0143" y="4952656"/>
            <a:ext cx="3307000" cy="1342822"/>
          </a:xfrm>
          <a:prstGeom prst="rect">
            <a:avLst/>
          </a:prstGeom>
        </p:spPr>
      </p:pic>
      <p:pic>
        <p:nvPicPr>
          <p:cNvPr id="9" name="图片 8"/>
          <p:cNvPicPr>
            <a:picLocks noChangeAspect="1"/>
          </p:cNvPicPr>
          <p:nvPr/>
        </p:nvPicPr>
        <p:blipFill>
          <a:blip r:embed="rId6"/>
          <a:stretch>
            <a:fillRect/>
          </a:stretch>
        </p:blipFill>
        <p:spPr>
          <a:xfrm>
            <a:off x="6382034" y="3645024"/>
            <a:ext cx="2582454" cy="2149003"/>
          </a:xfrm>
          <a:prstGeom prst="rect">
            <a:avLst/>
          </a:prstGeom>
        </p:spPr>
      </p:pic>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9049" y="2847521"/>
            <a:ext cx="2165901" cy="2105135"/>
          </a:xfrm>
          <a:prstGeom prst="rect">
            <a:avLst/>
          </a:prstGeom>
        </p:spPr>
      </p:pic>
      <p:sp>
        <p:nvSpPr>
          <p:cNvPr id="15" name="TextBox 5"/>
          <p:cNvSpPr txBox="1"/>
          <p:nvPr/>
        </p:nvSpPr>
        <p:spPr>
          <a:xfrm>
            <a:off x="4283968" y="6218997"/>
            <a:ext cx="936104" cy="400110"/>
          </a:xfrm>
          <a:prstGeom prst="rect">
            <a:avLst/>
          </a:prstGeom>
          <a:noFill/>
        </p:spPr>
        <p:txBody>
          <a:bodyPr wrap="square" rtlCol="0">
            <a:spAutoFit/>
          </a:bodyPr>
          <a:lstStyle/>
          <a:p>
            <a:r>
              <a:rPr lang="zh-CN" altLang="en-US" sz="2000" dirty="0"/>
              <a:t>大脑</a:t>
            </a:r>
          </a:p>
        </p:txBody>
      </p:sp>
      <p:grpSp>
        <p:nvGrpSpPr>
          <p:cNvPr id="16" name="组合 15"/>
          <p:cNvGrpSpPr/>
          <p:nvPr/>
        </p:nvGrpSpPr>
        <p:grpSpPr>
          <a:xfrm>
            <a:off x="186446" y="3645024"/>
            <a:ext cx="2801378" cy="2149003"/>
            <a:chOff x="186446" y="3645024"/>
            <a:chExt cx="2801378" cy="2149003"/>
          </a:xfrm>
        </p:grpSpPr>
        <p:pic>
          <p:nvPicPr>
            <p:cNvPr id="8" name="tur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86446" y="3645024"/>
              <a:ext cx="2801378" cy="2149003"/>
            </a:xfrm>
            <a:prstGeom prst="rect">
              <a:avLst/>
            </a:prstGeom>
          </p:spPr>
        </p:pic>
        <p:pic>
          <p:nvPicPr>
            <p:cNvPr id="14" name="图片 13"/>
            <p:cNvPicPr>
              <a:picLocks noChangeAspect="1"/>
            </p:cNvPicPr>
            <p:nvPr/>
          </p:nvPicPr>
          <p:blipFill>
            <a:blip r:embed="rId9"/>
            <a:stretch>
              <a:fillRect/>
            </a:stretch>
          </p:blipFill>
          <p:spPr>
            <a:xfrm>
              <a:off x="2301218" y="4793346"/>
              <a:ext cx="679288" cy="986226"/>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2.2 20</a:t>
            </a:r>
            <a:r>
              <a:rPr lang="zh-CN" altLang="en-US" b="1" dirty="0"/>
              <a:t>世纪</a:t>
            </a:r>
            <a:r>
              <a:rPr lang="en-US" altLang="zh-CN" b="1" dirty="0"/>
              <a:t>60</a:t>
            </a:r>
            <a:r>
              <a:rPr lang="zh-CN" altLang="en-US" b="1" dirty="0"/>
              <a:t>年代</a:t>
            </a:r>
            <a:endParaRPr lang="zh-CN" altLang="en-US" dirty="0"/>
          </a:p>
        </p:txBody>
      </p:sp>
      <p:sp>
        <p:nvSpPr>
          <p:cNvPr id="3" name="内容占位符 2"/>
          <p:cNvSpPr>
            <a:spLocks noGrp="1"/>
          </p:cNvSpPr>
          <p:nvPr>
            <p:ph idx="1"/>
          </p:nvPr>
        </p:nvSpPr>
        <p:spPr/>
        <p:txBody>
          <a:bodyPr/>
          <a:lstStyle/>
          <a:p>
            <a:r>
              <a:rPr lang="en-US" altLang="zh-CN" b="1" dirty="0"/>
              <a:t>2.2.1 </a:t>
            </a:r>
            <a:r>
              <a:rPr lang="zh-CN" altLang="en-US" b="1" dirty="0"/>
              <a:t>建模</a:t>
            </a:r>
            <a:endParaRPr lang="en-US" altLang="zh-CN" b="1" dirty="0"/>
          </a:p>
          <a:p>
            <a:pPr lvl="1"/>
            <a:r>
              <a:rPr lang="en-US" altLang="zh-CN" dirty="0"/>
              <a:t>1962: </a:t>
            </a:r>
            <a:r>
              <a:rPr lang="zh-CN" altLang="en-US" dirty="0"/>
              <a:t>法国雷诺公司的工程师</a:t>
            </a:r>
            <a:r>
              <a:rPr lang="en-US" altLang="zh-CN" dirty="0"/>
              <a:t>Pierre Bezier</a:t>
            </a:r>
            <a:r>
              <a:rPr lang="zh-CN" altLang="en-US" dirty="0"/>
              <a:t>提出了</a:t>
            </a:r>
            <a:r>
              <a:rPr lang="en-US" altLang="zh-CN" dirty="0"/>
              <a:t>Bezier</a:t>
            </a:r>
            <a:r>
              <a:rPr lang="zh-CN" altLang="en-US" dirty="0"/>
              <a:t>曲线</a:t>
            </a:r>
          </a:p>
          <a:p>
            <a:pPr lvl="2"/>
            <a:r>
              <a:rPr lang="zh-CN" altLang="en-US" dirty="0"/>
              <a:t>参数化形式</a:t>
            </a:r>
          </a:p>
          <a:p>
            <a:pPr lvl="2"/>
            <a:r>
              <a:rPr lang="zh-CN" altLang="en-US" dirty="0"/>
              <a:t>曲线形状可由控制多边形近似</a:t>
            </a:r>
          </a:p>
          <a:p>
            <a:pPr lvl="2"/>
            <a:r>
              <a:rPr lang="zh-CN" altLang="en-US" dirty="0"/>
              <a:t>仿射不变性、凸包性、插值首尾控制顶点</a:t>
            </a:r>
            <a:endParaRPr lang="en-US" altLang="zh-CN" dirty="0"/>
          </a:p>
          <a:p>
            <a:pPr lvl="2"/>
            <a:r>
              <a:rPr lang="zh-CN" altLang="en-US" dirty="0"/>
              <a:t>可通过递归算法计算</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a:t>
            </a:fld>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83060818"/>
              </p:ext>
            </p:extLst>
          </p:nvPr>
        </p:nvGraphicFramePr>
        <p:xfrm>
          <a:off x="395536" y="6240310"/>
          <a:ext cx="2305000" cy="573066"/>
        </p:xfrm>
        <a:graphic>
          <a:graphicData uri="http://schemas.openxmlformats.org/presentationml/2006/ole">
            <mc:AlternateContent xmlns:mc="http://schemas.openxmlformats.org/markup-compatibility/2006">
              <mc:Choice xmlns:v="urn:schemas-microsoft-com:vml" Requires="v">
                <p:oleObj name="Equation" r:id="rId3" imgW="1727200" imgH="431800" progId="Equation.DSMT4">
                  <p:embed/>
                </p:oleObj>
              </mc:Choice>
              <mc:Fallback>
                <p:oleObj name="Equation" r:id="rId3" imgW="17272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6240310"/>
                        <a:ext cx="2305000" cy="573066"/>
                      </a:xfrm>
                      <a:prstGeom prst="rect">
                        <a:avLst/>
                      </a:prstGeom>
                      <a:noFill/>
                    </p:spPr>
                  </p:pic>
                </p:oleObj>
              </mc:Fallback>
            </mc:AlternateContent>
          </a:graphicData>
        </a:graphic>
      </p:graphicFrame>
      <p:pic>
        <p:nvPicPr>
          <p:cNvPr id="6" name="图片 5"/>
          <p:cNvPicPr>
            <a:picLocks noChangeAspect="1"/>
          </p:cNvPicPr>
          <p:nvPr/>
        </p:nvPicPr>
        <p:blipFill>
          <a:blip r:embed="rId5"/>
          <a:stretch>
            <a:fillRect/>
          </a:stretch>
        </p:blipFill>
        <p:spPr>
          <a:xfrm>
            <a:off x="179512" y="5109287"/>
            <a:ext cx="2706200" cy="1127583"/>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3614" y="2725311"/>
            <a:ext cx="1913673" cy="1582095"/>
          </a:xfrm>
          <a:prstGeom prst="rect">
            <a:avLst/>
          </a:prstGeom>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t="15852"/>
          <a:stretch>
            <a:fillRect/>
          </a:stretch>
        </p:blipFill>
        <p:spPr>
          <a:xfrm>
            <a:off x="3059832" y="5124778"/>
            <a:ext cx="2165677" cy="1184542"/>
          </a:xfrm>
          <a:prstGeom prst="rect">
            <a:avLst/>
          </a:prstGeom>
        </p:spPr>
      </p:pic>
      <p:sp>
        <p:nvSpPr>
          <p:cNvPr id="9" name="TextBox 10"/>
          <p:cNvSpPr txBox="1"/>
          <p:nvPr/>
        </p:nvSpPr>
        <p:spPr>
          <a:xfrm>
            <a:off x="6693259" y="6330954"/>
            <a:ext cx="2160240" cy="400110"/>
          </a:xfrm>
          <a:prstGeom prst="rect">
            <a:avLst/>
          </a:prstGeom>
          <a:noFill/>
        </p:spPr>
        <p:txBody>
          <a:bodyPr wrap="square" rtlCol="0">
            <a:spAutoFit/>
          </a:bodyPr>
          <a:lstStyle/>
          <a:p>
            <a:r>
              <a:rPr lang="en-US" altLang="zh-CN" sz="2000" dirty="0"/>
              <a:t>Utah teapot, 1975</a:t>
            </a:r>
            <a:endParaRPr lang="zh-CN" altLang="en-US" sz="2000" dirty="0"/>
          </a:p>
        </p:txBody>
      </p:sp>
      <p:pic>
        <p:nvPicPr>
          <p:cNvPr id="10" name="Picture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508104" y="4992214"/>
            <a:ext cx="2088232" cy="131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62294" y="5235444"/>
            <a:ext cx="1681706" cy="100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383534" y="4324777"/>
            <a:ext cx="1573832" cy="400110"/>
          </a:xfrm>
          <a:prstGeom prst="rect">
            <a:avLst/>
          </a:prstGeom>
          <a:noFill/>
        </p:spPr>
        <p:txBody>
          <a:bodyPr wrap="square" rtlCol="0">
            <a:spAutoFit/>
          </a:bodyPr>
          <a:lstStyle/>
          <a:p>
            <a:r>
              <a:rPr lang="en-US" altLang="zh-CN" sz="2000" dirty="0"/>
              <a:t>Pierre </a:t>
            </a:r>
            <a:r>
              <a:rPr lang="en-US" altLang="zh-CN" sz="2000" dirty="0" err="1"/>
              <a:t>Bézier</a:t>
            </a:r>
            <a:endParaRPr lang="zh-CN" altLang="en-US" sz="2000" dirty="0"/>
          </a:p>
        </p:txBody>
      </p:sp>
    </p:spTree>
    <p:extLst>
      <p:ext uri="{BB962C8B-B14F-4D97-AF65-F5344CB8AC3E}">
        <p14:creationId xmlns:p14="http://schemas.microsoft.com/office/powerpoint/2010/main" val="411915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r>
              <a:rPr lang="en-US" altLang="zh-CN" sz="3600" b="1" dirty="0"/>
              <a:t>1. </a:t>
            </a:r>
            <a:r>
              <a:rPr lang="zh-CN" altLang="en-US" sz="3600" b="1" dirty="0"/>
              <a:t>基本概念</a:t>
            </a:r>
            <a:endParaRPr lang="en-US" altLang="zh-CN" sz="3600" b="1" dirty="0"/>
          </a:p>
          <a:p>
            <a:r>
              <a:rPr lang="en-US" altLang="zh-CN" dirty="0">
                <a:solidFill>
                  <a:schemeClr val="bg1">
                    <a:lumMod val="65000"/>
                  </a:schemeClr>
                </a:solidFill>
              </a:rPr>
              <a:t>2. </a:t>
            </a:r>
            <a:r>
              <a:rPr lang="zh-CN" altLang="en-US" dirty="0">
                <a:solidFill>
                  <a:schemeClr val="bg1">
                    <a:lumMod val="65000"/>
                  </a:schemeClr>
                </a:solidFill>
              </a:rPr>
              <a:t>发展历史</a:t>
            </a:r>
            <a:endParaRPr lang="en-US" altLang="zh-CN" dirty="0">
              <a:solidFill>
                <a:schemeClr val="bg1">
                  <a:lumMod val="65000"/>
                </a:schemeClr>
              </a:solidFill>
            </a:endParaRPr>
          </a:p>
          <a:p>
            <a:r>
              <a:rPr lang="en-US" altLang="zh-CN" dirty="0">
                <a:solidFill>
                  <a:schemeClr val="bg1">
                    <a:lumMod val="65000"/>
                  </a:schemeClr>
                </a:solidFill>
              </a:rPr>
              <a:t>3. </a:t>
            </a:r>
            <a:r>
              <a:rPr lang="zh-CN" altLang="en-US" dirty="0">
                <a:solidFill>
                  <a:schemeClr val="bg1">
                    <a:lumMod val="65000"/>
                  </a:schemeClr>
                </a:solidFill>
              </a:rPr>
              <a:t>现状</a:t>
            </a:r>
            <a:endParaRPr lang="en-US" altLang="zh-CN" dirty="0">
              <a:solidFill>
                <a:schemeClr val="bg1">
                  <a:lumMod val="65000"/>
                </a:schemeClr>
              </a:solidFill>
            </a:endParaRPr>
          </a:p>
          <a:p>
            <a:r>
              <a:rPr lang="en-US" altLang="zh-CN" dirty="0">
                <a:solidFill>
                  <a:schemeClr val="bg1">
                    <a:lumMod val="65000"/>
                  </a:schemeClr>
                </a:solidFill>
              </a:rPr>
              <a:t>4. </a:t>
            </a:r>
            <a:r>
              <a:rPr lang="zh-CN" altLang="en-US" dirty="0">
                <a:solidFill>
                  <a:schemeClr val="bg1">
                    <a:lumMod val="65000"/>
                  </a:schemeClr>
                </a:solidFill>
              </a:rPr>
              <a:t>应用</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3441830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2.2 20</a:t>
            </a:r>
            <a:r>
              <a:rPr lang="zh-CN" altLang="en-US" b="1" dirty="0"/>
              <a:t>世纪</a:t>
            </a:r>
            <a:r>
              <a:rPr lang="en-US" altLang="zh-CN" b="1" dirty="0"/>
              <a:t>60</a:t>
            </a:r>
            <a:r>
              <a:rPr lang="zh-CN" altLang="en-US" b="1" dirty="0"/>
              <a:t>年代</a:t>
            </a:r>
            <a:endParaRPr lang="zh-CN" altLang="en-US" dirty="0"/>
          </a:p>
        </p:txBody>
      </p:sp>
      <p:sp>
        <p:nvSpPr>
          <p:cNvPr id="3" name="内容占位符 2"/>
          <p:cNvSpPr>
            <a:spLocks noGrp="1"/>
          </p:cNvSpPr>
          <p:nvPr>
            <p:ph idx="1"/>
          </p:nvPr>
        </p:nvSpPr>
        <p:spPr>
          <a:xfrm>
            <a:off x="457200" y="1600200"/>
            <a:ext cx="8363272" cy="4525963"/>
          </a:xfrm>
        </p:spPr>
        <p:txBody>
          <a:bodyPr/>
          <a:lstStyle/>
          <a:p>
            <a:r>
              <a:rPr lang="en-US" altLang="zh-CN" b="1" dirty="0"/>
              <a:t>2.2.1 </a:t>
            </a:r>
            <a:r>
              <a:rPr lang="zh-CN" altLang="en-US" b="1" dirty="0"/>
              <a:t>建模</a:t>
            </a:r>
            <a:endParaRPr lang="en-US" altLang="zh-CN" b="1" dirty="0"/>
          </a:p>
          <a:p>
            <a:pPr lvl="1"/>
            <a:r>
              <a:rPr lang="en-US" altLang="zh-CN" dirty="0"/>
              <a:t>1964: Steven Anson Coons </a:t>
            </a:r>
            <a:r>
              <a:rPr lang="zh-CN" altLang="en-US" dirty="0"/>
              <a:t>提出双线性插值的方法定义参数曲面</a:t>
            </a:r>
          </a:p>
          <a:p>
            <a:pPr lvl="2"/>
            <a:r>
              <a:rPr lang="zh-CN" altLang="en-US" dirty="0"/>
              <a:t>参数化形式</a:t>
            </a:r>
          </a:p>
          <a:p>
            <a:pPr lvl="2"/>
            <a:r>
              <a:rPr lang="zh-CN" altLang="en-US" dirty="0"/>
              <a:t>边界插值</a:t>
            </a:r>
          </a:p>
          <a:p>
            <a:pPr lvl="2"/>
            <a:endParaRPr lang="en-US" altLang="zh-CN" sz="1800" dirty="0"/>
          </a:p>
          <a:p>
            <a:pPr lvl="2"/>
            <a:endParaRPr lang="zh-CN" altLang="en-US" sz="2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20</a:t>
            </a:fld>
            <a:endParaRPr lang="zh-CN" altLang="en-US"/>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2703086"/>
            <a:ext cx="1368152" cy="168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385"/>
          <p:cNvSpPr txBox="1"/>
          <p:nvPr/>
        </p:nvSpPr>
        <p:spPr>
          <a:xfrm>
            <a:off x="7452320" y="4346348"/>
            <a:ext cx="1808907" cy="707886"/>
          </a:xfrm>
          <a:prstGeom prst="rect">
            <a:avLst/>
          </a:prstGeom>
          <a:noFill/>
        </p:spPr>
        <p:txBody>
          <a:bodyPr wrap="square" rtlCol="0">
            <a:spAutoFit/>
          </a:bodyPr>
          <a:lstStyle/>
          <a:p>
            <a:r>
              <a:rPr lang="en-US" altLang="zh-CN" sz="2000" dirty="0"/>
              <a:t>Steven Coons</a:t>
            </a:r>
          </a:p>
          <a:p>
            <a:r>
              <a:rPr lang="en-US" altLang="zh-CN" sz="2000" dirty="0"/>
              <a:t>(1912~1979)</a:t>
            </a:r>
            <a:endParaRPr lang="zh-CN" altLang="en-US" sz="2000" dirty="0"/>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336" y="6192555"/>
            <a:ext cx="4771486" cy="6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组合 15"/>
          <p:cNvGrpSpPr/>
          <p:nvPr/>
        </p:nvGrpSpPr>
        <p:grpSpPr>
          <a:xfrm>
            <a:off x="1037516" y="3936940"/>
            <a:ext cx="5974049" cy="2288272"/>
            <a:chOff x="1058347" y="3542645"/>
            <a:chExt cx="7223028" cy="2766675"/>
          </a:xfrm>
        </p:grpSpPr>
        <p:grpSp>
          <p:nvGrpSpPr>
            <p:cNvPr id="17" name="组合 16"/>
            <p:cNvGrpSpPr/>
            <p:nvPr/>
          </p:nvGrpSpPr>
          <p:grpSpPr>
            <a:xfrm>
              <a:off x="4627335" y="3614653"/>
              <a:ext cx="3654040" cy="2694667"/>
              <a:chOff x="5500138" y="3861048"/>
              <a:chExt cx="3654040" cy="2694667"/>
            </a:xfrm>
          </p:grpSpPr>
          <p:pic>
            <p:nvPicPr>
              <p:cNvPr id="39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3861048"/>
                <a:ext cx="2758907" cy="269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TextBox 7"/>
              <p:cNvSpPr txBox="1"/>
              <p:nvPr/>
            </p:nvSpPr>
            <p:spPr>
              <a:xfrm>
                <a:off x="5500138" y="4653136"/>
                <a:ext cx="728046" cy="48376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0,1</a:t>
                </a:r>
                <a:endParaRPr lang="zh-CN" altLang="en-US" sz="2000" dirty="0">
                  <a:latin typeface="Times New Roman" panose="02020603050405020304" pitchFamily="18" charset="0"/>
                  <a:cs typeface="Times New Roman" panose="02020603050405020304" pitchFamily="18" charset="0"/>
                </a:endParaRPr>
              </a:p>
            </p:txBody>
          </p:sp>
          <p:sp>
            <p:nvSpPr>
              <p:cNvPr id="393" name="TextBox 8"/>
              <p:cNvSpPr txBox="1"/>
              <p:nvPr/>
            </p:nvSpPr>
            <p:spPr>
              <a:xfrm>
                <a:off x="6228183" y="3933056"/>
                <a:ext cx="792088" cy="48376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0,0</a:t>
                </a:r>
                <a:endParaRPr lang="zh-CN" altLang="en-US" sz="2000" dirty="0">
                  <a:latin typeface="Times New Roman" panose="02020603050405020304" pitchFamily="18" charset="0"/>
                  <a:cs typeface="Times New Roman" panose="02020603050405020304" pitchFamily="18" charset="0"/>
                </a:endParaRPr>
              </a:p>
            </p:txBody>
          </p:sp>
          <p:sp>
            <p:nvSpPr>
              <p:cNvPr id="394" name="TextBox 9"/>
              <p:cNvSpPr txBox="1"/>
              <p:nvPr/>
            </p:nvSpPr>
            <p:spPr>
              <a:xfrm>
                <a:off x="7740352" y="6042922"/>
                <a:ext cx="814691" cy="48376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p:txBody>
          </p:sp>
          <p:sp>
            <p:nvSpPr>
              <p:cNvPr id="395" name="TextBox 10"/>
              <p:cNvSpPr txBox="1"/>
              <p:nvPr/>
            </p:nvSpPr>
            <p:spPr>
              <a:xfrm>
                <a:off x="8379716" y="4375337"/>
                <a:ext cx="774462" cy="48376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p:txBody>
          </p:sp>
        </p:grpSp>
        <p:grpSp>
          <p:nvGrpSpPr>
            <p:cNvPr id="18" name="Group 2"/>
            <p:cNvGrpSpPr>
              <a:grpSpLocks noChangeAspect="1"/>
            </p:cNvGrpSpPr>
            <p:nvPr/>
          </p:nvGrpSpPr>
          <p:grpSpPr bwMode="auto">
            <a:xfrm>
              <a:off x="1522386" y="3542645"/>
              <a:ext cx="2801811" cy="2736005"/>
              <a:chOff x="1632" y="1872"/>
              <a:chExt cx="2512" cy="2453"/>
            </a:xfrm>
          </p:grpSpPr>
          <p:sp>
            <p:nvSpPr>
              <p:cNvPr id="23" name="AutoShape 3"/>
              <p:cNvSpPr>
                <a:spLocks noChangeAspect="1" noChangeArrowheads="1" noTextEdit="1"/>
              </p:cNvSpPr>
              <p:nvPr/>
            </p:nvSpPr>
            <p:spPr bwMode="auto">
              <a:xfrm>
                <a:off x="1632" y="1872"/>
                <a:ext cx="2512" cy="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4" name="Group 4"/>
              <p:cNvGrpSpPr/>
              <p:nvPr/>
            </p:nvGrpSpPr>
            <p:grpSpPr bwMode="auto">
              <a:xfrm>
                <a:off x="1632" y="1872"/>
                <a:ext cx="2512" cy="2453"/>
                <a:chOff x="1632" y="1872"/>
                <a:chExt cx="2512" cy="2453"/>
              </a:xfrm>
            </p:grpSpPr>
            <p:sp>
              <p:nvSpPr>
                <p:cNvPr id="191" name="Rectangle 5"/>
                <p:cNvSpPr>
                  <a:spLocks noChangeArrowheads="1"/>
                </p:cNvSpPr>
                <p:nvPr/>
              </p:nvSpPr>
              <p:spPr bwMode="auto">
                <a:xfrm>
                  <a:off x="1632" y="1872"/>
                  <a:ext cx="2512" cy="24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92" name="Oval 6"/>
                <p:cNvSpPr>
                  <a:spLocks noChangeArrowheads="1"/>
                </p:cNvSpPr>
                <p:nvPr/>
              </p:nvSpPr>
              <p:spPr bwMode="auto">
                <a:xfrm>
                  <a:off x="2621" y="2217"/>
                  <a:ext cx="72" cy="72"/>
                </a:xfrm>
                <a:prstGeom prst="ellipse">
                  <a:avLst/>
                </a:prstGeom>
                <a:solidFill>
                  <a:srgbClr val="000000"/>
                </a:solidFill>
                <a:ln w="0">
                  <a:solidFill>
                    <a:srgbClr val="000000"/>
                  </a:solidFill>
                  <a:round/>
                </a:ln>
              </p:spPr>
              <p:txBody>
                <a:bodyPr/>
                <a:lstStyle/>
                <a:p>
                  <a:endParaRPr lang="zh-CN" altLang="zh-CN"/>
                </a:p>
              </p:txBody>
            </p:sp>
            <p:sp>
              <p:nvSpPr>
                <p:cNvPr id="193" name="Line 7"/>
                <p:cNvSpPr>
                  <a:spLocks noChangeShapeType="1"/>
                </p:cNvSpPr>
                <p:nvPr/>
              </p:nvSpPr>
              <p:spPr bwMode="auto">
                <a:xfrm flipV="1">
                  <a:off x="2655" y="2239"/>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4" name="Line 8"/>
                <p:cNvSpPr>
                  <a:spLocks noChangeShapeType="1"/>
                </p:cNvSpPr>
                <p:nvPr/>
              </p:nvSpPr>
              <p:spPr bwMode="auto">
                <a:xfrm flipV="1">
                  <a:off x="2649" y="2250"/>
                  <a:ext cx="6"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5" name="Line 9"/>
                <p:cNvSpPr>
                  <a:spLocks noChangeShapeType="1"/>
                </p:cNvSpPr>
                <p:nvPr/>
              </p:nvSpPr>
              <p:spPr bwMode="auto">
                <a:xfrm flipV="1">
                  <a:off x="2638" y="2256"/>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6" name="Line 10"/>
                <p:cNvSpPr>
                  <a:spLocks noChangeShapeType="1"/>
                </p:cNvSpPr>
                <p:nvPr/>
              </p:nvSpPr>
              <p:spPr bwMode="auto">
                <a:xfrm flipV="1">
                  <a:off x="2666" y="2228"/>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7" name="Line 11"/>
                <p:cNvSpPr>
                  <a:spLocks noChangeShapeType="1"/>
                </p:cNvSpPr>
                <p:nvPr/>
              </p:nvSpPr>
              <p:spPr bwMode="auto">
                <a:xfrm flipV="1">
                  <a:off x="2632" y="2261"/>
                  <a:ext cx="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 name="Line 12"/>
                <p:cNvSpPr>
                  <a:spLocks noChangeShapeType="1"/>
                </p:cNvSpPr>
                <p:nvPr/>
              </p:nvSpPr>
              <p:spPr bwMode="auto">
                <a:xfrm flipV="1">
                  <a:off x="2404" y="2979"/>
                  <a:ext cx="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9" name="Line 13"/>
                <p:cNvSpPr>
                  <a:spLocks noChangeShapeType="1"/>
                </p:cNvSpPr>
                <p:nvPr/>
              </p:nvSpPr>
              <p:spPr bwMode="auto">
                <a:xfrm flipV="1">
                  <a:off x="2399" y="3001"/>
                  <a:ext cx="5"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0" name="Line 14"/>
                <p:cNvSpPr>
                  <a:spLocks noChangeShapeType="1"/>
                </p:cNvSpPr>
                <p:nvPr/>
              </p:nvSpPr>
              <p:spPr bwMode="auto">
                <a:xfrm flipV="1">
                  <a:off x="2393" y="3018"/>
                  <a:ext cx="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1" name="Line 15"/>
                <p:cNvSpPr>
                  <a:spLocks noChangeShapeType="1"/>
                </p:cNvSpPr>
                <p:nvPr/>
              </p:nvSpPr>
              <p:spPr bwMode="auto">
                <a:xfrm flipV="1">
                  <a:off x="2410" y="2957"/>
                  <a:ext cx="11"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2" name="Line 16"/>
                <p:cNvSpPr>
                  <a:spLocks noChangeShapeType="1"/>
                </p:cNvSpPr>
                <p:nvPr/>
              </p:nvSpPr>
              <p:spPr bwMode="auto">
                <a:xfrm flipV="1">
                  <a:off x="2382" y="3040"/>
                  <a:ext cx="11"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3" name="Line 17"/>
                <p:cNvSpPr>
                  <a:spLocks noChangeShapeType="1"/>
                </p:cNvSpPr>
                <p:nvPr/>
              </p:nvSpPr>
              <p:spPr bwMode="auto">
                <a:xfrm flipV="1">
                  <a:off x="2421" y="2929"/>
                  <a:ext cx="6"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 name="Line 18"/>
                <p:cNvSpPr>
                  <a:spLocks noChangeShapeType="1"/>
                </p:cNvSpPr>
                <p:nvPr/>
              </p:nvSpPr>
              <p:spPr bwMode="auto">
                <a:xfrm flipV="1">
                  <a:off x="2377" y="3062"/>
                  <a:ext cx="5"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 name="Freeform 19"/>
                <p:cNvSpPr/>
                <p:nvPr/>
              </p:nvSpPr>
              <p:spPr bwMode="auto">
                <a:xfrm>
                  <a:off x="2427" y="2884"/>
                  <a:ext cx="11" cy="45"/>
                </a:xfrm>
                <a:custGeom>
                  <a:avLst/>
                  <a:gdLst>
                    <a:gd name="T0" fmla="*/ 0 w 2"/>
                    <a:gd name="T1" fmla="*/ 8 h 8"/>
                    <a:gd name="T2" fmla="*/ 1 w 2"/>
                    <a:gd name="T3" fmla="*/ 4 h 8"/>
                    <a:gd name="T4" fmla="*/ 2 w 2"/>
                    <a:gd name="T5" fmla="*/ 0 h 8"/>
                    <a:gd name="T6" fmla="*/ 0 60000 65536"/>
                    <a:gd name="T7" fmla="*/ 0 60000 65536"/>
                    <a:gd name="T8" fmla="*/ 0 60000 65536"/>
                    <a:gd name="T9" fmla="*/ 0 w 2"/>
                    <a:gd name="T10" fmla="*/ 0 h 8"/>
                    <a:gd name="T11" fmla="*/ 2 w 2"/>
                    <a:gd name="T12" fmla="*/ 8 h 8"/>
                  </a:gdLst>
                  <a:ahLst/>
                  <a:cxnLst>
                    <a:cxn ang="T6">
                      <a:pos x="T0" y="T1"/>
                    </a:cxn>
                    <a:cxn ang="T7">
                      <a:pos x="T2" y="T3"/>
                    </a:cxn>
                    <a:cxn ang="T8">
                      <a:pos x="T4" y="T5"/>
                    </a:cxn>
                  </a:cxnLst>
                  <a:rect l="T9" t="T10" r="T11" b="T12"/>
                  <a:pathLst>
                    <a:path w="2" h="8">
                      <a:moveTo>
                        <a:pt x="0" y="8"/>
                      </a:moveTo>
                      <a:lnTo>
                        <a:pt x="1" y="4"/>
                      </a:lnTo>
                      <a:lnTo>
                        <a:pt x="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 name="Line 20"/>
                <p:cNvSpPr>
                  <a:spLocks noChangeShapeType="1"/>
                </p:cNvSpPr>
                <p:nvPr/>
              </p:nvSpPr>
              <p:spPr bwMode="auto">
                <a:xfrm flipV="1">
                  <a:off x="2371" y="3079"/>
                  <a:ext cx="6"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7" name="Line 21"/>
                <p:cNvSpPr>
                  <a:spLocks noChangeShapeType="1"/>
                </p:cNvSpPr>
                <p:nvPr/>
              </p:nvSpPr>
              <p:spPr bwMode="auto">
                <a:xfrm flipV="1">
                  <a:off x="2438" y="2857"/>
                  <a:ext cx="5" cy="2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8" name="Line 22"/>
                <p:cNvSpPr>
                  <a:spLocks noChangeShapeType="1"/>
                </p:cNvSpPr>
                <p:nvPr/>
              </p:nvSpPr>
              <p:spPr bwMode="auto">
                <a:xfrm flipV="1">
                  <a:off x="2360" y="3096"/>
                  <a:ext cx="11" cy="1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9" name="Line 23"/>
                <p:cNvSpPr>
                  <a:spLocks noChangeShapeType="1"/>
                </p:cNvSpPr>
                <p:nvPr/>
              </p:nvSpPr>
              <p:spPr bwMode="auto">
                <a:xfrm flipV="1">
                  <a:off x="2627" y="2272"/>
                  <a:ext cx="5" cy="1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0" name="Line 24"/>
                <p:cNvSpPr>
                  <a:spLocks noChangeShapeType="1"/>
                </p:cNvSpPr>
                <p:nvPr/>
              </p:nvSpPr>
              <p:spPr bwMode="auto">
                <a:xfrm flipV="1">
                  <a:off x="2677" y="2222"/>
                  <a:ext cx="16"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1" name="Line 25"/>
                <p:cNvSpPr>
                  <a:spLocks noChangeShapeType="1"/>
                </p:cNvSpPr>
                <p:nvPr/>
              </p:nvSpPr>
              <p:spPr bwMode="auto">
                <a:xfrm flipV="1">
                  <a:off x="2443" y="2834"/>
                  <a:ext cx="12" cy="2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 name="Line 26"/>
                <p:cNvSpPr>
                  <a:spLocks noChangeShapeType="1"/>
                </p:cNvSpPr>
                <p:nvPr/>
              </p:nvSpPr>
              <p:spPr bwMode="auto">
                <a:xfrm flipV="1">
                  <a:off x="2354" y="3112"/>
                  <a:ext cx="6"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3" name="Freeform 27"/>
                <p:cNvSpPr/>
                <p:nvPr/>
              </p:nvSpPr>
              <p:spPr bwMode="auto">
                <a:xfrm>
                  <a:off x="2455" y="2779"/>
                  <a:ext cx="11" cy="55"/>
                </a:xfrm>
                <a:custGeom>
                  <a:avLst/>
                  <a:gdLst>
                    <a:gd name="T0" fmla="*/ 0 w 2"/>
                    <a:gd name="T1" fmla="*/ 10 h 10"/>
                    <a:gd name="T2" fmla="*/ 1 w 2"/>
                    <a:gd name="T3" fmla="*/ 5 h 10"/>
                    <a:gd name="T4" fmla="*/ 2 w 2"/>
                    <a:gd name="T5" fmla="*/ 0 h 10"/>
                    <a:gd name="T6" fmla="*/ 0 60000 65536"/>
                    <a:gd name="T7" fmla="*/ 0 60000 65536"/>
                    <a:gd name="T8" fmla="*/ 0 60000 65536"/>
                    <a:gd name="T9" fmla="*/ 0 w 2"/>
                    <a:gd name="T10" fmla="*/ 0 h 10"/>
                    <a:gd name="T11" fmla="*/ 2 w 2"/>
                    <a:gd name="T12" fmla="*/ 10 h 10"/>
                  </a:gdLst>
                  <a:ahLst/>
                  <a:cxnLst>
                    <a:cxn ang="T6">
                      <a:pos x="T0" y="T1"/>
                    </a:cxn>
                    <a:cxn ang="T7">
                      <a:pos x="T2" y="T3"/>
                    </a:cxn>
                    <a:cxn ang="T8">
                      <a:pos x="T4" y="T5"/>
                    </a:cxn>
                  </a:cxnLst>
                  <a:rect l="T9" t="T10" r="T11" b="T12"/>
                  <a:pathLst>
                    <a:path w="2" h="10">
                      <a:moveTo>
                        <a:pt x="0" y="10"/>
                      </a:moveTo>
                      <a:lnTo>
                        <a:pt x="1" y="5"/>
                      </a:lnTo>
                      <a:lnTo>
                        <a:pt x="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 name="Line 28"/>
                <p:cNvSpPr>
                  <a:spLocks noChangeShapeType="1"/>
                </p:cNvSpPr>
                <p:nvPr/>
              </p:nvSpPr>
              <p:spPr bwMode="auto">
                <a:xfrm flipV="1">
                  <a:off x="2349" y="3129"/>
                  <a:ext cx="5"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 name="Line 29"/>
                <p:cNvSpPr>
                  <a:spLocks noChangeShapeType="1"/>
                </p:cNvSpPr>
                <p:nvPr/>
              </p:nvSpPr>
              <p:spPr bwMode="auto">
                <a:xfrm flipV="1">
                  <a:off x="2621" y="2284"/>
                  <a:ext cx="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6" name="Line 30"/>
                <p:cNvSpPr>
                  <a:spLocks noChangeShapeType="1"/>
                </p:cNvSpPr>
                <p:nvPr/>
              </p:nvSpPr>
              <p:spPr bwMode="auto">
                <a:xfrm flipV="1">
                  <a:off x="2466" y="2756"/>
                  <a:ext cx="5" cy="2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7" name="Line 31"/>
                <p:cNvSpPr>
                  <a:spLocks noChangeShapeType="1"/>
                </p:cNvSpPr>
                <p:nvPr/>
              </p:nvSpPr>
              <p:spPr bwMode="auto">
                <a:xfrm flipV="1">
                  <a:off x="2338" y="3146"/>
                  <a:ext cx="11" cy="1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8" name="Line 32"/>
                <p:cNvSpPr>
                  <a:spLocks noChangeShapeType="1"/>
                </p:cNvSpPr>
                <p:nvPr/>
              </p:nvSpPr>
              <p:spPr bwMode="auto">
                <a:xfrm flipV="1">
                  <a:off x="2471" y="2729"/>
                  <a:ext cx="6" cy="2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9" name="Line 33"/>
                <p:cNvSpPr>
                  <a:spLocks noChangeShapeType="1"/>
                </p:cNvSpPr>
                <p:nvPr/>
              </p:nvSpPr>
              <p:spPr bwMode="auto">
                <a:xfrm flipV="1">
                  <a:off x="2610" y="2295"/>
                  <a:ext cx="11" cy="1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0" name="Line 34"/>
                <p:cNvSpPr>
                  <a:spLocks noChangeShapeType="1"/>
                </p:cNvSpPr>
                <p:nvPr/>
              </p:nvSpPr>
              <p:spPr bwMode="auto">
                <a:xfrm flipV="1">
                  <a:off x="2693" y="2211"/>
                  <a:ext cx="12"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1" name="Line 35"/>
                <p:cNvSpPr>
                  <a:spLocks noChangeShapeType="1"/>
                </p:cNvSpPr>
                <p:nvPr/>
              </p:nvSpPr>
              <p:spPr bwMode="auto">
                <a:xfrm flipV="1">
                  <a:off x="2477" y="2701"/>
                  <a:ext cx="11"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2" name="Line 36"/>
                <p:cNvSpPr>
                  <a:spLocks noChangeShapeType="1"/>
                </p:cNvSpPr>
                <p:nvPr/>
              </p:nvSpPr>
              <p:spPr bwMode="auto">
                <a:xfrm flipV="1">
                  <a:off x="2332" y="3162"/>
                  <a:ext cx="6" cy="1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3" name="Line 37"/>
                <p:cNvSpPr>
                  <a:spLocks noChangeShapeType="1"/>
                </p:cNvSpPr>
                <p:nvPr/>
              </p:nvSpPr>
              <p:spPr bwMode="auto">
                <a:xfrm flipV="1">
                  <a:off x="2488" y="2673"/>
                  <a:ext cx="5"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4" name="Line 38"/>
                <p:cNvSpPr>
                  <a:spLocks noChangeShapeType="1"/>
                </p:cNvSpPr>
                <p:nvPr/>
              </p:nvSpPr>
              <p:spPr bwMode="auto">
                <a:xfrm flipV="1">
                  <a:off x="2605" y="2311"/>
                  <a:ext cx="5" cy="1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 name="Line 39"/>
                <p:cNvSpPr>
                  <a:spLocks noChangeShapeType="1"/>
                </p:cNvSpPr>
                <p:nvPr/>
              </p:nvSpPr>
              <p:spPr bwMode="auto">
                <a:xfrm flipV="1">
                  <a:off x="2493" y="2651"/>
                  <a:ext cx="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6" name="Line 40"/>
                <p:cNvSpPr>
                  <a:spLocks noChangeShapeType="1"/>
                </p:cNvSpPr>
                <p:nvPr/>
              </p:nvSpPr>
              <p:spPr bwMode="auto">
                <a:xfrm flipV="1">
                  <a:off x="2327" y="3174"/>
                  <a:ext cx="5"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7" name="Line 41"/>
                <p:cNvSpPr>
                  <a:spLocks noChangeShapeType="1"/>
                </p:cNvSpPr>
                <p:nvPr/>
              </p:nvSpPr>
              <p:spPr bwMode="auto">
                <a:xfrm flipV="1">
                  <a:off x="2599" y="2323"/>
                  <a:ext cx="6" cy="1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8" name="Freeform 42"/>
                <p:cNvSpPr/>
                <p:nvPr/>
              </p:nvSpPr>
              <p:spPr bwMode="auto">
                <a:xfrm>
                  <a:off x="2499" y="2601"/>
                  <a:ext cx="17" cy="50"/>
                </a:xfrm>
                <a:custGeom>
                  <a:avLst/>
                  <a:gdLst>
                    <a:gd name="T0" fmla="*/ 0 w 3"/>
                    <a:gd name="T1" fmla="*/ 9 h 9"/>
                    <a:gd name="T2" fmla="*/ 1 w 3"/>
                    <a:gd name="T3" fmla="*/ 4 h 9"/>
                    <a:gd name="T4" fmla="*/ 3 w 3"/>
                    <a:gd name="T5" fmla="*/ 0 h 9"/>
                    <a:gd name="T6" fmla="*/ 0 60000 65536"/>
                    <a:gd name="T7" fmla="*/ 0 60000 65536"/>
                    <a:gd name="T8" fmla="*/ 0 60000 65536"/>
                    <a:gd name="T9" fmla="*/ 0 w 3"/>
                    <a:gd name="T10" fmla="*/ 0 h 9"/>
                    <a:gd name="T11" fmla="*/ 3 w 3"/>
                    <a:gd name="T12" fmla="*/ 9 h 9"/>
                  </a:gdLst>
                  <a:ahLst/>
                  <a:cxnLst>
                    <a:cxn ang="T6">
                      <a:pos x="T0" y="T1"/>
                    </a:cxn>
                    <a:cxn ang="T7">
                      <a:pos x="T2" y="T3"/>
                    </a:cxn>
                    <a:cxn ang="T8">
                      <a:pos x="T4" y="T5"/>
                    </a:cxn>
                  </a:cxnLst>
                  <a:rect l="T9" t="T10" r="T11" b="T12"/>
                  <a:pathLst>
                    <a:path w="3" h="9">
                      <a:moveTo>
                        <a:pt x="0" y="9"/>
                      </a:moveTo>
                      <a:lnTo>
                        <a:pt x="1" y="4"/>
                      </a:lnTo>
                      <a:lnTo>
                        <a:pt x="3"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9" name="Line 43"/>
                <p:cNvSpPr>
                  <a:spLocks noChangeShapeType="1"/>
                </p:cNvSpPr>
                <p:nvPr/>
              </p:nvSpPr>
              <p:spPr bwMode="auto">
                <a:xfrm flipV="1">
                  <a:off x="2705" y="2206"/>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0" name="Line 44"/>
                <p:cNvSpPr>
                  <a:spLocks noChangeShapeType="1"/>
                </p:cNvSpPr>
                <p:nvPr/>
              </p:nvSpPr>
              <p:spPr bwMode="auto">
                <a:xfrm flipV="1">
                  <a:off x="2588" y="2339"/>
                  <a:ext cx="11"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1" name="Line 45"/>
                <p:cNvSpPr>
                  <a:spLocks noChangeShapeType="1"/>
                </p:cNvSpPr>
                <p:nvPr/>
              </p:nvSpPr>
              <p:spPr bwMode="auto">
                <a:xfrm flipV="1">
                  <a:off x="2516" y="2573"/>
                  <a:ext cx="5"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2" name="Line 46"/>
                <p:cNvSpPr>
                  <a:spLocks noChangeShapeType="1"/>
                </p:cNvSpPr>
                <p:nvPr/>
              </p:nvSpPr>
              <p:spPr bwMode="auto">
                <a:xfrm flipV="1">
                  <a:off x="2316" y="3185"/>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 name="Line 47"/>
                <p:cNvSpPr>
                  <a:spLocks noChangeShapeType="1"/>
                </p:cNvSpPr>
                <p:nvPr/>
              </p:nvSpPr>
              <p:spPr bwMode="auto">
                <a:xfrm flipV="1">
                  <a:off x="2582" y="2356"/>
                  <a:ext cx="6"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4" name="Line 48"/>
                <p:cNvSpPr>
                  <a:spLocks noChangeShapeType="1"/>
                </p:cNvSpPr>
                <p:nvPr/>
              </p:nvSpPr>
              <p:spPr bwMode="auto">
                <a:xfrm flipV="1">
                  <a:off x="2521" y="2551"/>
                  <a:ext cx="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 name="Line 49"/>
                <p:cNvSpPr>
                  <a:spLocks noChangeShapeType="1"/>
                </p:cNvSpPr>
                <p:nvPr/>
              </p:nvSpPr>
              <p:spPr bwMode="auto">
                <a:xfrm flipV="1">
                  <a:off x="2577" y="2373"/>
                  <a:ext cx="5"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6" name="Freeform 50"/>
                <p:cNvSpPr/>
                <p:nvPr/>
              </p:nvSpPr>
              <p:spPr bwMode="auto">
                <a:xfrm>
                  <a:off x="2527" y="2501"/>
                  <a:ext cx="11" cy="50"/>
                </a:xfrm>
                <a:custGeom>
                  <a:avLst/>
                  <a:gdLst>
                    <a:gd name="T0" fmla="*/ 0 w 2"/>
                    <a:gd name="T1" fmla="*/ 9 h 9"/>
                    <a:gd name="T2" fmla="*/ 1 w 2"/>
                    <a:gd name="T3" fmla="*/ 4 h 9"/>
                    <a:gd name="T4" fmla="*/ 2 w 2"/>
                    <a:gd name="T5" fmla="*/ 0 h 9"/>
                    <a:gd name="T6" fmla="*/ 0 60000 65536"/>
                    <a:gd name="T7" fmla="*/ 0 60000 65536"/>
                    <a:gd name="T8" fmla="*/ 0 60000 65536"/>
                    <a:gd name="T9" fmla="*/ 0 w 2"/>
                    <a:gd name="T10" fmla="*/ 0 h 9"/>
                    <a:gd name="T11" fmla="*/ 2 w 2"/>
                    <a:gd name="T12" fmla="*/ 9 h 9"/>
                  </a:gdLst>
                  <a:ahLst/>
                  <a:cxnLst>
                    <a:cxn ang="T6">
                      <a:pos x="T0" y="T1"/>
                    </a:cxn>
                    <a:cxn ang="T7">
                      <a:pos x="T2" y="T3"/>
                    </a:cxn>
                    <a:cxn ang="T8">
                      <a:pos x="T4" y="T5"/>
                    </a:cxn>
                  </a:cxnLst>
                  <a:rect l="T9" t="T10" r="T11" b="T12"/>
                  <a:pathLst>
                    <a:path w="2" h="9">
                      <a:moveTo>
                        <a:pt x="0" y="9"/>
                      </a:moveTo>
                      <a:lnTo>
                        <a:pt x="1" y="4"/>
                      </a:lnTo>
                      <a:lnTo>
                        <a:pt x="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7" name="Line 51"/>
                <p:cNvSpPr>
                  <a:spLocks noChangeShapeType="1"/>
                </p:cNvSpPr>
                <p:nvPr/>
              </p:nvSpPr>
              <p:spPr bwMode="auto">
                <a:xfrm flipV="1">
                  <a:off x="2566" y="2395"/>
                  <a:ext cx="11"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8" name="Line 52"/>
                <p:cNvSpPr>
                  <a:spLocks noChangeShapeType="1"/>
                </p:cNvSpPr>
                <p:nvPr/>
              </p:nvSpPr>
              <p:spPr bwMode="auto">
                <a:xfrm flipV="1">
                  <a:off x="2538" y="2478"/>
                  <a:ext cx="11" cy="2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9" name="Line 53"/>
                <p:cNvSpPr>
                  <a:spLocks noChangeShapeType="1"/>
                </p:cNvSpPr>
                <p:nvPr/>
              </p:nvSpPr>
              <p:spPr bwMode="auto">
                <a:xfrm flipV="1">
                  <a:off x="2560" y="2412"/>
                  <a:ext cx="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0" name="Freeform 54"/>
                <p:cNvSpPr/>
                <p:nvPr/>
              </p:nvSpPr>
              <p:spPr bwMode="auto">
                <a:xfrm>
                  <a:off x="2549" y="2434"/>
                  <a:ext cx="11" cy="44"/>
                </a:xfrm>
                <a:custGeom>
                  <a:avLst/>
                  <a:gdLst>
                    <a:gd name="T0" fmla="*/ 0 w 2"/>
                    <a:gd name="T1" fmla="*/ 8 h 8"/>
                    <a:gd name="T2" fmla="*/ 1 w 2"/>
                    <a:gd name="T3" fmla="*/ 4 h 8"/>
                    <a:gd name="T4" fmla="*/ 2 w 2"/>
                    <a:gd name="T5" fmla="*/ 0 h 8"/>
                    <a:gd name="T6" fmla="*/ 0 60000 65536"/>
                    <a:gd name="T7" fmla="*/ 0 60000 65536"/>
                    <a:gd name="T8" fmla="*/ 0 60000 65536"/>
                    <a:gd name="T9" fmla="*/ 0 w 2"/>
                    <a:gd name="T10" fmla="*/ 0 h 8"/>
                    <a:gd name="T11" fmla="*/ 2 w 2"/>
                    <a:gd name="T12" fmla="*/ 8 h 8"/>
                  </a:gdLst>
                  <a:ahLst/>
                  <a:cxnLst>
                    <a:cxn ang="T6">
                      <a:pos x="T0" y="T1"/>
                    </a:cxn>
                    <a:cxn ang="T7">
                      <a:pos x="T2" y="T3"/>
                    </a:cxn>
                    <a:cxn ang="T8">
                      <a:pos x="T4" y="T5"/>
                    </a:cxn>
                  </a:cxnLst>
                  <a:rect l="T9" t="T10" r="T11" b="T12"/>
                  <a:pathLst>
                    <a:path w="2" h="8">
                      <a:moveTo>
                        <a:pt x="0" y="8"/>
                      </a:moveTo>
                      <a:lnTo>
                        <a:pt x="1" y="4"/>
                      </a:lnTo>
                      <a:lnTo>
                        <a:pt x="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1" name="Line 55"/>
                <p:cNvSpPr>
                  <a:spLocks noChangeShapeType="1"/>
                </p:cNvSpPr>
                <p:nvPr/>
              </p:nvSpPr>
              <p:spPr bwMode="auto">
                <a:xfrm flipV="1">
                  <a:off x="2310" y="3196"/>
                  <a:ext cx="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2" name="Line 56"/>
                <p:cNvSpPr>
                  <a:spLocks noChangeShapeType="1"/>
                </p:cNvSpPr>
                <p:nvPr/>
              </p:nvSpPr>
              <p:spPr bwMode="auto">
                <a:xfrm flipV="1">
                  <a:off x="2716" y="2195"/>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3" name="Line 57"/>
                <p:cNvSpPr>
                  <a:spLocks noChangeShapeType="1"/>
                </p:cNvSpPr>
                <p:nvPr/>
              </p:nvSpPr>
              <p:spPr bwMode="auto">
                <a:xfrm flipV="1">
                  <a:off x="2299" y="3207"/>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4" name="Line 58"/>
                <p:cNvSpPr>
                  <a:spLocks noChangeShapeType="1"/>
                </p:cNvSpPr>
                <p:nvPr/>
              </p:nvSpPr>
              <p:spPr bwMode="auto">
                <a:xfrm flipV="1">
                  <a:off x="2727" y="2189"/>
                  <a:ext cx="17"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 name="Line 59"/>
                <p:cNvSpPr>
                  <a:spLocks noChangeShapeType="1"/>
                </p:cNvSpPr>
                <p:nvPr/>
              </p:nvSpPr>
              <p:spPr bwMode="auto">
                <a:xfrm flipV="1">
                  <a:off x="2293" y="3213"/>
                  <a:ext cx="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 name="Line 60"/>
                <p:cNvSpPr>
                  <a:spLocks noChangeShapeType="1"/>
                </p:cNvSpPr>
                <p:nvPr/>
              </p:nvSpPr>
              <p:spPr bwMode="auto">
                <a:xfrm flipV="1">
                  <a:off x="2744" y="2183"/>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 name="Line 61"/>
                <p:cNvSpPr>
                  <a:spLocks noChangeShapeType="1"/>
                </p:cNvSpPr>
                <p:nvPr/>
              </p:nvSpPr>
              <p:spPr bwMode="auto">
                <a:xfrm flipV="1">
                  <a:off x="2282" y="3224"/>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8" name="Line 62"/>
                <p:cNvSpPr>
                  <a:spLocks noChangeShapeType="1"/>
                </p:cNvSpPr>
                <p:nvPr/>
              </p:nvSpPr>
              <p:spPr bwMode="auto">
                <a:xfrm flipV="1">
                  <a:off x="2755" y="2172"/>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9" name="Line 63"/>
                <p:cNvSpPr>
                  <a:spLocks noChangeShapeType="1"/>
                </p:cNvSpPr>
                <p:nvPr/>
              </p:nvSpPr>
              <p:spPr bwMode="auto">
                <a:xfrm flipV="1">
                  <a:off x="2277" y="3229"/>
                  <a:ext cx="5"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0" name="Line 64"/>
                <p:cNvSpPr>
                  <a:spLocks noChangeShapeType="1"/>
                </p:cNvSpPr>
                <p:nvPr/>
              </p:nvSpPr>
              <p:spPr bwMode="auto">
                <a:xfrm flipV="1">
                  <a:off x="2766" y="2167"/>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1" name="Line 65"/>
                <p:cNvSpPr>
                  <a:spLocks noChangeShapeType="1"/>
                </p:cNvSpPr>
                <p:nvPr/>
              </p:nvSpPr>
              <p:spPr bwMode="auto">
                <a:xfrm>
                  <a:off x="2266" y="3235"/>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2" name="Line 66"/>
                <p:cNvSpPr>
                  <a:spLocks noChangeShapeType="1"/>
                </p:cNvSpPr>
                <p:nvPr/>
              </p:nvSpPr>
              <p:spPr bwMode="auto">
                <a:xfrm flipV="1">
                  <a:off x="2777" y="2161"/>
                  <a:ext cx="17"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3" name="Line 67"/>
                <p:cNvSpPr>
                  <a:spLocks noChangeShapeType="1"/>
                </p:cNvSpPr>
                <p:nvPr/>
              </p:nvSpPr>
              <p:spPr bwMode="auto">
                <a:xfrm flipV="1">
                  <a:off x="2260" y="3235"/>
                  <a:ext cx="6"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4" name="Line 68"/>
                <p:cNvSpPr>
                  <a:spLocks noChangeShapeType="1"/>
                </p:cNvSpPr>
                <p:nvPr/>
              </p:nvSpPr>
              <p:spPr bwMode="auto">
                <a:xfrm flipV="1">
                  <a:off x="2794" y="2150"/>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5" name="Line 69"/>
                <p:cNvSpPr>
                  <a:spLocks noChangeShapeType="1"/>
                </p:cNvSpPr>
                <p:nvPr/>
              </p:nvSpPr>
              <p:spPr bwMode="auto">
                <a:xfrm>
                  <a:off x="2249" y="3240"/>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 name="Line 70"/>
                <p:cNvSpPr>
                  <a:spLocks noChangeShapeType="1"/>
                </p:cNvSpPr>
                <p:nvPr/>
              </p:nvSpPr>
              <p:spPr bwMode="auto">
                <a:xfrm flipV="1">
                  <a:off x="2805" y="2145"/>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7" name="Line 71"/>
                <p:cNvSpPr>
                  <a:spLocks noChangeShapeType="1"/>
                </p:cNvSpPr>
                <p:nvPr/>
              </p:nvSpPr>
              <p:spPr bwMode="auto">
                <a:xfrm flipV="1">
                  <a:off x="2238" y="3240"/>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8" name="Line 72"/>
                <p:cNvSpPr>
                  <a:spLocks noChangeShapeType="1"/>
                </p:cNvSpPr>
                <p:nvPr/>
              </p:nvSpPr>
              <p:spPr bwMode="auto">
                <a:xfrm flipV="1">
                  <a:off x="2816" y="2139"/>
                  <a:ext cx="16"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9" name="Line 73"/>
                <p:cNvSpPr>
                  <a:spLocks noChangeShapeType="1"/>
                </p:cNvSpPr>
                <p:nvPr/>
              </p:nvSpPr>
              <p:spPr bwMode="auto">
                <a:xfrm>
                  <a:off x="2232" y="3246"/>
                  <a:ext cx="6"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0" name="Freeform 74"/>
                <p:cNvSpPr/>
                <p:nvPr/>
              </p:nvSpPr>
              <p:spPr bwMode="auto">
                <a:xfrm>
                  <a:off x="2832" y="2128"/>
                  <a:ext cx="23" cy="11"/>
                </a:xfrm>
                <a:custGeom>
                  <a:avLst/>
                  <a:gdLst>
                    <a:gd name="T0" fmla="*/ 0 w 4"/>
                    <a:gd name="T1" fmla="*/ 2 h 2"/>
                    <a:gd name="T2" fmla="*/ 2 w 4"/>
                    <a:gd name="T3" fmla="*/ 1 h 2"/>
                    <a:gd name="T4" fmla="*/ 4 w 4"/>
                    <a:gd name="T5" fmla="*/ 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0" y="2"/>
                      </a:moveTo>
                      <a:lnTo>
                        <a:pt x="2" y="1"/>
                      </a:lnTo>
                      <a:lnTo>
                        <a:pt x="4"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1" name="Line 75"/>
                <p:cNvSpPr>
                  <a:spLocks noChangeShapeType="1"/>
                </p:cNvSpPr>
                <p:nvPr/>
              </p:nvSpPr>
              <p:spPr bwMode="auto">
                <a:xfrm>
                  <a:off x="2221" y="3240"/>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2" name="Line 76"/>
                <p:cNvSpPr>
                  <a:spLocks noChangeShapeType="1"/>
                </p:cNvSpPr>
                <p:nvPr/>
              </p:nvSpPr>
              <p:spPr bwMode="auto">
                <a:xfrm flipV="1">
                  <a:off x="2855" y="2122"/>
                  <a:ext cx="16"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3" name="Line 77"/>
                <p:cNvSpPr>
                  <a:spLocks noChangeShapeType="1"/>
                </p:cNvSpPr>
                <p:nvPr/>
              </p:nvSpPr>
              <p:spPr bwMode="auto">
                <a:xfrm>
                  <a:off x="2210" y="3240"/>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4" name="Freeform 78"/>
                <p:cNvSpPr/>
                <p:nvPr/>
              </p:nvSpPr>
              <p:spPr bwMode="auto">
                <a:xfrm>
                  <a:off x="2871" y="2111"/>
                  <a:ext cx="23" cy="11"/>
                </a:xfrm>
                <a:custGeom>
                  <a:avLst/>
                  <a:gdLst>
                    <a:gd name="T0" fmla="*/ 0 w 4"/>
                    <a:gd name="T1" fmla="*/ 2 h 2"/>
                    <a:gd name="T2" fmla="*/ 2 w 4"/>
                    <a:gd name="T3" fmla="*/ 1 h 2"/>
                    <a:gd name="T4" fmla="*/ 4 w 4"/>
                    <a:gd name="T5" fmla="*/ 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0" y="2"/>
                      </a:moveTo>
                      <a:lnTo>
                        <a:pt x="2" y="1"/>
                      </a:lnTo>
                      <a:lnTo>
                        <a:pt x="4"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5" name="Line 79"/>
                <p:cNvSpPr>
                  <a:spLocks noChangeShapeType="1"/>
                </p:cNvSpPr>
                <p:nvPr/>
              </p:nvSpPr>
              <p:spPr bwMode="auto">
                <a:xfrm>
                  <a:off x="2204" y="3235"/>
                  <a:ext cx="6"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 name="Line 80"/>
                <p:cNvSpPr>
                  <a:spLocks noChangeShapeType="1"/>
                </p:cNvSpPr>
                <p:nvPr/>
              </p:nvSpPr>
              <p:spPr bwMode="auto">
                <a:xfrm flipV="1">
                  <a:off x="2894" y="2106"/>
                  <a:ext cx="16"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 name="Line 81"/>
                <p:cNvSpPr>
                  <a:spLocks noChangeShapeType="1"/>
                </p:cNvSpPr>
                <p:nvPr/>
              </p:nvSpPr>
              <p:spPr bwMode="auto">
                <a:xfrm>
                  <a:off x="2193" y="3235"/>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8" name="Freeform 82"/>
                <p:cNvSpPr/>
                <p:nvPr/>
              </p:nvSpPr>
              <p:spPr bwMode="auto">
                <a:xfrm>
                  <a:off x="2910" y="2100"/>
                  <a:ext cx="22" cy="6"/>
                </a:xfrm>
                <a:custGeom>
                  <a:avLst/>
                  <a:gdLst>
                    <a:gd name="T0" fmla="*/ 0 w 4"/>
                    <a:gd name="T1" fmla="*/ 1 h 1"/>
                    <a:gd name="T2" fmla="*/ 2 w 4"/>
                    <a:gd name="T3" fmla="*/ 0 h 1"/>
                    <a:gd name="T4" fmla="*/ 4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0" y="1"/>
                      </a:moveTo>
                      <a:lnTo>
                        <a:pt x="2" y="0"/>
                      </a:lnTo>
                      <a:lnTo>
                        <a:pt x="4"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9" name="Line 83"/>
                <p:cNvSpPr>
                  <a:spLocks noChangeShapeType="1"/>
                </p:cNvSpPr>
                <p:nvPr/>
              </p:nvSpPr>
              <p:spPr bwMode="auto">
                <a:xfrm>
                  <a:off x="2182" y="3229"/>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0" name="Freeform 84"/>
                <p:cNvSpPr/>
                <p:nvPr/>
              </p:nvSpPr>
              <p:spPr bwMode="auto">
                <a:xfrm>
                  <a:off x="2932" y="2089"/>
                  <a:ext cx="28" cy="11"/>
                </a:xfrm>
                <a:custGeom>
                  <a:avLst/>
                  <a:gdLst>
                    <a:gd name="T0" fmla="*/ 0 w 5"/>
                    <a:gd name="T1" fmla="*/ 2 h 2"/>
                    <a:gd name="T2" fmla="*/ 3 w 5"/>
                    <a:gd name="T3" fmla="*/ 1 h 2"/>
                    <a:gd name="T4" fmla="*/ 5 w 5"/>
                    <a:gd name="T5" fmla="*/ 0 h 2"/>
                    <a:gd name="T6" fmla="*/ 0 60000 65536"/>
                    <a:gd name="T7" fmla="*/ 0 60000 65536"/>
                    <a:gd name="T8" fmla="*/ 0 60000 65536"/>
                    <a:gd name="T9" fmla="*/ 0 w 5"/>
                    <a:gd name="T10" fmla="*/ 0 h 2"/>
                    <a:gd name="T11" fmla="*/ 5 w 5"/>
                    <a:gd name="T12" fmla="*/ 2 h 2"/>
                  </a:gdLst>
                  <a:ahLst/>
                  <a:cxnLst>
                    <a:cxn ang="T6">
                      <a:pos x="T0" y="T1"/>
                    </a:cxn>
                    <a:cxn ang="T7">
                      <a:pos x="T2" y="T3"/>
                    </a:cxn>
                    <a:cxn ang="T8">
                      <a:pos x="T4" y="T5"/>
                    </a:cxn>
                  </a:cxnLst>
                  <a:rect l="T9" t="T10" r="T11" b="T12"/>
                  <a:pathLst>
                    <a:path w="5" h="2">
                      <a:moveTo>
                        <a:pt x="0" y="2"/>
                      </a:moveTo>
                      <a:lnTo>
                        <a:pt x="3" y="1"/>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1" name="Line 85"/>
                <p:cNvSpPr>
                  <a:spLocks noChangeShapeType="1"/>
                </p:cNvSpPr>
                <p:nvPr/>
              </p:nvSpPr>
              <p:spPr bwMode="auto">
                <a:xfrm>
                  <a:off x="2171" y="3224"/>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2" name="Freeform 86"/>
                <p:cNvSpPr/>
                <p:nvPr/>
              </p:nvSpPr>
              <p:spPr bwMode="auto">
                <a:xfrm>
                  <a:off x="2960" y="2083"/>
                  <a:ext cx="28" cy="6"/>
                </a:xfrm>
                <a:custGeom>
                  <a:avLst/>
                  <a:gdLst>
                    <a:gd name="T0" fmla="*/ 0 w 5"/>
                    <a:gd name="T1" fmla="*/ 1 h 1"/>
                    <a:gd name="T2" fmla="*/ 3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1"/>
                      </a:moveTo>
                      <a:lnTo>
                        <a:pt x="3" y="0"/>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3" name="Line 87"/>
                <p:cNvSpPr>
                  <a:spLocks noChangeShapeType="1"/>
                </p:cNvSpPr>
                <p:nvPr/>
              </p:nvSpPr>
              <p:spPr bwMode="auto">
                <a:xfrm>
                  <a:off x="2160" y="3218"/>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4" name="Freeform 88"/>
                <p:cNvSpPr/>
                <p:nvPr/>
              </p:nvSpPr>
              <p:spPr bwMode="auto">
                <a:xfrm>
                  <a:off x="2988" y="2078"/>
                  <a:ext cx="28" cy="5"/>
                </a:xfrm>
                <a:custGeom>
                  <a:avLst/>
                  <a:gdLst>
                    <a:gd name="T0" fmla="*/ 0 w 5"/>
                    <a:gd name="T1" fmla="*/ 1 h 1"/>
                    <a:gd name="T2" fmla="*/ 3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1"/>
                      </a:moveTo>
                      <a:lnTo>
                        <a:pt x="3" y="0"/>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5" name="Line 89"/>
                <p:cNvSpPr>
                  <a:spLocks noChangeShapeType="1"/>
                </p:cNvSpPr>
                <p:nvPr/>
              </p:nvSpPr>
              <p:spPr bwMode="auto">
                <a:xfrm>
                  <a:off x="2154" y="3207"/>
                  <a:ext cx="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 name="Freeform 90"/>
                <p:cNvSpPr/>
                <p:nvPr/>
              </p:nvSpPr>
              <p:spPr bwMode="auto">
                <a:xfrm>
                  <a:off x="3016" y="2072"/>
                  <a:ext cx="39" cy="6"/>
                </a:xfrm>
                <a:custGeom>
                  <a:avLst/>
                  <a:gdLst>
                    <a:gd name="T0" fmla="*/ 0 w 7"/>
                    <a:gd name="T1" fmla="*/ 1 h 1"/>
                    <a:gd name="T2" fmla="*/ 2 w 7"/>
                    <a:gd name="T3" fmla="*/ 0 h 1"/>
                    <a:gd name="T4" fmla="*/ 5 w 7"/>
                    <a:gd name="T5" fmla="*/ 0 h 1"/>
                    <a:gd name="T6" fmla="*/ 7 w 7"/>
                    <a:gd name="T7" fmla="*/ 0 h 1"/>
                    <a:gd name="T8" fmla="*/ 0 60000 65536"/>
                    <a:gd name="T9" fmla="*/ 0 60000 65536"/>
                    <a:gd name="T10" fmla="*/ 0 60000 65536"/>
                    <a:gd name="T11" fmla="*/ 0 60000 65536"/>
                    <a:gd name="T12" fmla="*/ 0 w 7"/>
                    <a:gd name="T13" fmla="*/ 0 h 1"/>
                    <a:gd name="T14" fmla="*/ 7 w 7"/>
                    <a:gd name="T15" fmla="*/ 1 h 1"/>
                  </a:gdLst>
                  <a:ahLst/>
                  <a:cxnLst>
                    <a:cxn ang="T8">
                      <a:pos x="T0" y="T1"/>
                    </a:cxn>
                    <a:cxn ang="T9">
                      <a:pos x="T2" y="T3"/>
                    </a:cxn>
                    <a:cxn ang="T10">
                      <a:pos x="T4" y="T5"/>
                    </a:cxn>
                    <a:cxn ang="T11">
                      <a:pos x="T6" y="T7"/>
                    </a:cxn>
                  </a:cxnLst>
                  <a:rect l="T12" t="T13" r="T14" b="T15"/>
                  <a:pathLst>
                    <a:path w="7" h="1">
                      <a:moveTo>
                        <a:pt x="0" y="1"/>
                      </a:moveTo>
                      <a:lnTo>
                        <a:pt x="2" y="0"/>
                      </a:lnTo>
                      <a:lnTo>
                        <a:pt x="5" y="0"/>
                      </a:lnTo>
                      <a:lnTo>
                        <a:pt x="7"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 name="Line 91"/>
                <p:cNvSpPr>
                  <a:spLocks noChangeShapeType="1"/>
                </p:cNvSpPr>
                <p:nvPr/>
              </p:nvSpPr>
              <p:spPr bwMode="auto">
                <a:xfrm>
                  <a:off x="2143" y="3201"/>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8" name="Freeform 92"/>
                <p:cNvSpPr/>
                <p:nvPr/>
              </p:nvSpPr>
              <p:spPr bwMode="auto">
                <a:xfrm>
                  <a:off x="3055" y="2067"/>
                  <a:ext cx="28" cy="5"/>
                </a:xfrm>
                <a:custGeom>
                  <a:avLst/>
                  <a:gdLst>
                    <a:gd name="T0" fmla="*/ 0 w 5"/>
                    <a:gd name="T1" fmla="*/ 1 h 1"/>
                    <a:gd name="T2" fmla="*/ 3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1"/>
                      </a:moveTo>
                      <a:lnTo>
                        <a:pt x="3" y="0"/>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9" name="Line 93"/>
                <p:cNvSpPr>
                  <a:spLocks noChangeShapeType="1"/>
                </p:cNvSpPr>
                <p:nvPr/>
              </p:nvSpPr>
              <p:spPr bwMode="auto">
                <a:xfrm flipV="1">
                  <a:off x="3833" y="3391"/>
                  <a:ext cx="11"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0" name="Line 94"/>
                <p:cNvSpPr>
                  <a:spLocks noChangeShapeType="1"/>
                </p:cNvSpPr>
                <p:nvPr/>
              </p:nvSpPr>
              <p:spPr bwMode="auto">
                <a:xfrm flipV="1">
                  <a:off x="3827" y="3413"/>
                  <a:ext cx="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1" name="Line 95"/>
                <p:cNvSpPr>
                  <a:spLocks noChangeShapeType="1"/>
                </p:cNvSpPr>
                <p:nvPr/>
              </p:nvSpPr>
              <p:spPr bwMode="auto">
                <a:xfrm flipV="1">
                  <a:off x="3844" y="3363"/>
                  <a:ext cx="5"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2" name="Line 96"/>
                <p:cNvSpPr>
                  <a:spLocks noChangeShapeType="1"/>
                </p:cNvSpPr>
                <p:nvPr/>
              </p:nvSpPr>
              <p:spPr bwMode="auto">
                <a:xfrm>
                  <a:off x="2132" y="3190"/>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3" name="Line 97"/>
                <p:cNvSpPr>
                  <a:spLocks noChangeShapeType="1"/>
                </p:cNvSpPr>
                <p:nvPr/>
              </p:nvSpPr>
              <p:spPr bwMode="auto">
                <a:xfrm flipV="1">
                  <a:off x="3822" y="3435"/>
                  <a:ext cx="5"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4" name="Line 98"/>
                <p:cNvSpPr>
                  <a:spLocks noChangeShapeType="1"/>
                </p:cNvSpPr>
                <p:nvPr/>
              </p:nvSpPr>
              <p:spPr bwMode="auto">
                <a:xfrm>
                  <a:off x="3083" y="2067"/>
                  <a:ext cx="16"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5" name="Line 99"/>
                <p:cNvSpPr>
                  <a:spLocks noChangeShapeType="1"/>
                </p:cNvSpPr>
                <p:nvPr/>
              </p:nvSpPr>
              <p:spPr bwMode="auto">
                <a:xfrm flipV="1">
                  <a:off x="3849" y="3329"/>
                  <a:ext cx="6" cy="34"/>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 name="Line 100"/>
                <p:cNvSpPr>
                  <a:spLocks noChangeShapeType="1"/>
                </p:cNvSpPr>
                <p:nvPr/>
              </p:nvSpPr>
              <p:spPr bwMode="auto">
                <a:xfrm flipV="1">
                  <a:off x="3816" y="3452"/>
                  <a:ext cx="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 name="Line 101"/>
                <p:cNvSpPr>
                  <a:spLocks noChangeShapeType="1"/>
                </p:cNvSpPr>
                <p:nvPr/>
              </p:nvSpPr>
              <p:spPr bwMode="auto">
                <a:xfrm>
                  <a:off x="3099" y="2067"/>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 name="Line 102"/>
                <p:cNvSpPr>
                  <a:spLocks noChangeShapeType="1"/>
                </p:cNvSpPr>
                <p:nvPr/>
              </p:nvSpPr>
              <p:spPr bwMode="auto">
                <a:xfrm flipV="1">
                  <a:off x="3855" y="3290"/>
                  <a:ext cx="11" cy="39"/>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9" name="Line 103"/>
                <p:cNvSpPr>
                  <a:spLocks noChangeShapeType="1"/>
                </p:cNvSpPr>
                <p:nvPr/>
              </p:nvSpPr>
              <p:spPr bwMode="auto">
                <a:xfrm flipV="1">
                  <a:off x="3811" y="3463"/>
                  <a:ext cx="5"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 name="Line 104"/>
                <p:cNvSpPr>
                  <a:spLocks noChangeShapeType="1"/>
                </p:cNvSpPr>
                <p:nvPr/>
              </p:nvSpPr>
              <p:spPr bwMode="auto">
                <a:xfrm>
                  <a:off x="3110" y="2067"/>
                  <a:ext cx="17"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1" name="Line 105"/>
                <p:cNvSpPr>
                  <a:spLocks noChangeShapeType="1"/>
                </p:cNvSpPr>
                <p:nvPr/>
              </p:nvSpPr>
              <p:spPr bwMode="auto">
                <a:xfrm flipV="1">
                  <a:off x="3866" y="3251"/>
                  <a:ext cx="11" cy="39"/>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2" name="Line 106"/>
                <p:cNvSpPr>
                  <a:spLocks noChangeShapeType="1"/>
                </p:cNvSpPr>
                <p:nvPr/>
              </p:nvSpPr>
              <p:spPr bwMode="auto">
                <a:xfrm>
                  <a:off x="2121" y="3185"/>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3" name="Line 107"/>
                <p:cNvSpPr>
                  <a:spLocks noChangeShapeType="1"/>
                </p:cNvSpPr>
                <p:nvPr/>
              </p:nvSpPr>
              <p:spPr bwMode="auto">
                <a:xfrm flipV="1">
                  <a:off x="3805" y="3468"/>
                  <a:ext cx="6"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4" name="Line 108"/>
                <p:cNvSpPr>
                  <a:spLocks noChangeShapeType="1"/>
                </p:cNvSpPr>
                <p:nvPr/>
              </p:nvSpPr>
              <p:spPr bwMode="auto">
                <a:xfrm flipV="1">
                  <a:off x="3127" y="2061"/>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5" name="Line 109"/>
                <p:cNvSpPr>
                  <a:spLocks noChangeShapeType="1"/>
                </p:cNvSpPr>
                <p:nvPr/>
              </p:nvSpPr>
              <p:spPr bwMode="auto">
                <a:xfrm flipV="1">
                  <a:off x="3877" y="3213"/>
                  <a:ext cx="11" cy="3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6" name="Line 110"/>
                <p:cNvSpPr>
                  <a:spLocks noChangeShapeType="1"/>
                </p:cNvSpPr>
                <p:nvPr/>
              </p:nvSpPr>
              <p:spPr bwMode="auto">
                <a:xfrm>
                  <a:off x="3138" y="2061"/>
                  <a:ext cx="17"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 name="Line 111"/>
                <p:cNvSpPr>
                  <a:spLocks noChangeShapeType="1"/>
                </p:cNvSpPr>
                <p:nvPr/>
              </p:nvSpPr>
              <p:spPr bwMode="auto">
                <a:xfrm>
                  <a:off x="3799" y="3468"/>
                  <a:ext cx="6"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 name="Line 112"/>
                <p:cNvSpPr>
                  <a:spLocks noChangeShapeType="1"/>
                </p:cNvSpPr>
                <p:nvPr/>
              </p:nvSpPr>
              <p:spPr bwMode="auto">
                <a:xfrm>
                  <a:off x="3155" y="2061"/>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9" name="Line 113"/>
                <p:cNvSpPr>
                  <a:spLocks noChangeShapeType="1"/>
                </p:cNvSpPr>
                <p:nvPr/>
              </p:nvSpPr>
              <p:spPr bwMode="auto">
                <a:xfrm flipV="1">
                  <a:off x="3888" y="3168"/>
                  <a:ext cx="6" cy="4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0" name="Line 114"/>
                <p:cNvSpPr>
                  <a:spLocks noChangeShapeType="1"/>
                </p:cNvSpPr>
                <p:nvPr/>
              </p:nvSpPr>
              <p:spPr bwMode="auto">
                <a:xfrm>
                  <a:off x="2110" y="3174"/>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1" name="Freeform 115"/>
                <p:cNvSpPr/>
                <p:nvPr/>
              </p:nvSpPr>
              <p:spPr bwMode="auto">
                <a:xfrm>
                  <a:off x="3166" y="2067"/>
                  <a:ext cx="28" cy="1"/>
                </a:xfrm>
                <a:custGeom>
                  <a:avLst/>
                  <a:gdLst>
                    <a:gd name="T0" fmla="*/ 0 w 5"/>
                    <a:gd name="T1" fmla="*/ 0 h 1"/>
                    <a:gd name="T2" fmla="*/ 3 w 5"/>
                    <a:gd name="T3" fmla="*/ 0 h 1"/>
                    <a:gd name="T4" fmla="*/ 5 w 5"/>
                    <a:gd name="T5" fmla="*/ 0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0"/>
                      </a:moveTo>
                      <a:lnTo>
                        <a:pt x="3" y="0"/>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2" name="Line 116"/>
                <p:cNvSpPr>
                  <a:spLocks noChangeShapeType="1"/>
                </p:cNvSpPr>
                <p:nvPr/>
              </p:nvSpPr>
              <p:spPr bwMode="auto">
                <a:xfrm flipV="1">
                  <a:off x="3894" y="3124"/>
                  <a:ext cx="11" cy="44"/>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3" name="Line 117"/>
                <p:cNvSpPr>
                  <a:spLocks noChangeShapeType="1"/>
                </p:cNvSpPr>
                <p:nvPr/>
              </p:nvSpPr>
              <p:spPr bwMode="auto">
                <a:xfrm>
                  <a:off x="3794" y="3463"/>
                  <a:ext cx="5"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4" name="Line 118"/>
                <p:cNvSpPr>
                  <a:spLocks noChangeShapeType="1"/>
                </p:cNvSpPr>
                <p:nvPr/>
              </p:nvSpPr>
              <p:spPr bwMode="auto">
                <a:xfrm>
                  <a:off x="3194" y="2067"/>
                  <a:ext cx="16"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5" name="Line 119"/>
                <p:cNvSpPr>
                  <a:spLocks noChangeShapeType="1"/>
                </p:cNvSpPr>
                <p:nvPr/>
              </p:nvSpPr>
              <p:spPr bwMode="auto">
                <a:xfrm>
                  <a:off x="2099" y="3162"/>
                  <a:ext cx="11" cy="1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6" name="Line 120"/>
                <p:cNvSpPr>
                  <a:spLocks noChangeShapeType="1"/>
                </p:cNvSpPr>
                <p:nvPr/>
              </p:nvSpPr>
              <p:spPr bwMode="auto">
                <a:xfrm>
                  <a:off x="3210" y="2067"/>
                  <a:ext cx="17"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 name="Line 121"/>
                <p:cNvSpPr>
                  <a:spLocks noChangeShapeType="1"/>
                </p:cNvSpPr>
                <p:nvPr/>
              </p:nvSpPr>
              <p:spPr bwMode="auto">
                <a:xfrm flipV="1">
                  <a:off x="3905" y="3073"/>
                  <a:ext cx="11" cy="5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8" name="Line 122"/>
                <p:cNvSpPr>
                  <a:spLocks noChangeShapeType="1"/>
                </p:cNvSpPr>
                <p:nvPr/>
              </p:nvSpPr>
              <p:spPr bwMode="auto">
                <a:xfrm>
                  <a:off x="3227" y="2067"/>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9" name="Line 123"/>
                <p:cNvSpPr>
                  <a:spLocks noChangeShapeType="1"/>
                </p:cNvSpPr>
                <p:nvPr/>
              </p:nvSpPr>
              <p:spPr bwMode="auto">
                <a:xfrm>
                  <a:off x="3794" y="3452"/>
                  <a:ext cx="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0" name="Line 124"/>
                <p:cNvSpPr>
                  <a:spLocks noChangeShapeType="1"/>
                </p:cNvSpPr>
                <p:nvPr/>
              </p:nvSpPr>
              <p:spPr bwMode="auto">
                <a:xfrm>
                  <a:off x="3238" y="2067"/>
                  <a:ext cx="17"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1" name="Line 125"/>
                <p:cNvSpPr>
                  <a:spLocks noChangeShapeType="1"/>
                </p:cNvSpPr>
                <p:nvPr/>
              </p:nvSpPr>
              <p:spPr bwMode="auto">
                <a:xfrm>
                  <a:off x="2088" y="3151"/>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2" name="Line 126"/>
                <p:cNvSpPr>
                  <a:spLocks noChangeShapeType="1"/>
                </p:cNvSpPr>
                <p:nvPr/>
              </p:nvSpPr>
              <p:spPr bwMode="auto">
                <a:xfrm>
                  <a:off x="3255" y="2072"/>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3" name="Line 127"/>
                <p:cNvSpPr>
                  <a:spLocks noChangeShapeType="1"/>
                </p:cNvSpPr>
                <p:nvPr/>
              </p:nvSpPr>
              <p:spPr bwMode="auto">
                <a:xfrm flipV="1">
                  <a:off x="3916" y="3023"/>
                  <a:ext cx="11" cy="50"/>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4" name="Freeform 128"/>
                <p:cNvSpPr/>
                <p:nvPr/>
              </p:nvSpPr>
              <p:spPr bwMode="auto">
                <a:xfrm>
                  <a:off x="3266" y="2072"/>
                  <a:ext cx="28" cy="6"/>
                </a:xfrm>
                <a:custGeom>
                  <a:avLst/>
                  <a:gdLst>
                    <a:gd name="T0" fmla="*/ 0 w 5"/>
                    <a:gd name="T1" fmla="*/ 0 h 1"/>
                    <a:gd name="T2" fmla="*/ 3 w 5"/>
                    <a:gd name="T3" fmla="*/ 1 h 1"/>
                    <a:gd name="T4" fmla="*/ 5 w 5"/>
                    <a:gd name="T5" fmla="*/ 1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0"/>
                      </a:moveTo>
                      <a:lnTo>
                        <a:pt x="3" y="1"/>
                      </a:lnTo>
                      <a:lnTo>
                        <a:pt x="5" y="1"/>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5" name="Line 129"/>
                <p:cNvSpPr>
                  <a:spLocks noChangeShapeType="1"/>
                </p:cNvSpPr>
                <p:nvPr/>
              </p:nvSpPr>
              <p:spPr bwMode="auto">
                <a:xfrm>
                  <a:off x="3788" y="3435"/>
                  <a:ext cx="6"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6" name="Line 130"/>
                <p:cNvSpPr>
                  <a:spLocks noChangeShapeType="1"/>
                </p:cNvSpPr>
                <p:nvPr/>
              </p:nvSpPr>
              <p:spPr bwMode="auto">
                <a:xfrm flipV="1">
                  <a:off x="3927" y="2979"/>
                  <a:ext cx="11" cy="44"/>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 name="Line 131"/>
                <p:cNvSpPr>
                  <a:spLocks noChangeShapeType="1"/>
                </p:cNvSpPr>
                <p:nvPr/>
              </p:nvSpPr>
              <p:spPr bwMode="auto">
                <a:xfrm>
                  <a:off x="3294" y="2078"/>
                  <a:ext cx="16"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8" name="Line 132"/>
                <p:cNvSpPr>
                  <a:spLocks noChangeShapeType="1"/>
                </p:cNvSpPr>
                <p:nvPr/>
              </p:nvSpPr>
              <p:spPr bwMode="auto">
                <a:xfrm>
                  <a:off x="2077" y="3140"/>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9" name="Freeform 133"/>
                <p:cNvSpPr/>
                <p:nvPr/>
              </p:nvSpPr>
              <p:spPr bwMode="auto">
                <a:xfrm>
                  <a:off x="3310" y="2083"/>
                  <a:ext cx="28" cy="6"/>
                </a:xfrm>
                <a:custGeom>
                  <a:avLst/>
                  <a:gdLst>
                    <a:gd name="T0" fmla="*/ 0 w 5"/>
                    <a:gd name="T1" fmla="*/ 0 h 1"/>
                    <a:gd name="T2" fmla="*/ 2 w 5"/>
                    <a:gd name="T3" fmla="*/ 0 h 1"/>
                    <a:gd name="T4" fmla="*/ 5 w 5"/>
                    <a:gd name="T5" fmla="*/ 1 h 1"/>
                    <a:gd name="T6" fmla="*/ 0 60000 65536"/>
                    <a:gd name="T7" fmla="*/ 0 60000 65536"/>
                    <a:gd name="T8" fmla="*/ 0 60000 65536"/>
                    <a:gd name="T9" fmla="*/ 0 w 5"/>
                    <a:gd name="T10" fmla="*/ 0 h 1"/>
                    <a:gd name="T11" fmla="*/ 5 w 5"/>
                    <a:gd name="T12" fmla="*/ 1 h 1"/>
                  </a:gdLst>
                  <a:ahLst/>
                  <a:cxnLst>
                    <a:cxn ang="T6">
                      <a:pos x="T0" y="T1"/>
                    </a:cxn>
                    <a:cxn ang="T7">
                      <a:pos x="T2" y="T3"/>
                    </a:cxn>
                    <a:cxn ang="T8">
                      <a:pos x="T4" y="T5"/>
                    </a:cxn>
                  </a:cxnLst>
                  <a:rect l="T9" t="T10" r="T11" b="T12"/>
                  <a:pathLst>
                    <a:path w="5" h="1">
                      <a:moveTo>
                        <a:pt x="0" y="0"/>
                      </a:moveTo>
                      <a:lnTo>
                        <a:pt x="2" y="0"/>
                      </a:lnTo>
                      <a:lnTo>
                        <a:pt x="5" y="1"/>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0" name="Line 134"/>
                <p:cNvSpPr>
                  <a:spLocks noChangeShapeType="1"/>
                </p:cNvSpPr>
                <p:nvPr/>
              </p:nvSpPr>
              <p:spPr bwMode="auto">
                <a:xfrm flipV="1">
                  <a:off x="3938" y="2929"/>
                  <a:ext cx="11" cy="50"/>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1" name="Freeform 135"/>
                <p:cNvSpPr/>
                <p:nvPr/>
              </p:nvSpPr>
              <p:spPr bwMode="auto">
                <a:xfrm>
                  <a:off x="3338" y="2089"/>
                  <a:ext cx="28" cy="11"/>
                </a:xfrm>
                <a:custGeom>
                  <a:avLst/>
                  <a:gdLst>
                    <a:gd name="T0" fmla="*/ 0 w 5"/>
                    <a:gd name="T1" fmla="*/ 0 h 2"/>
                    <a:gd name="T2" fmla="*/ 3 w 5"/>
                    <a:gd name="T3" fmla="*/ 1 h 2"/>
                    <a:gd name="T4" fmla="*/ 5 w 5"/>
                    <a:gd name="T5" fmla="*/ 2 h 2"/>
                    <a:gd name="T6" fmla="*/ 0 60000 65536"/>
                    <a:gd name="T7" fmla="*/ 0 60000 65536"/>
                    <a:gd name="T8" fmla="*/ 0 60000 65536"/>
                    <a:gd name="T9" fmla="*/ 0 w 5"/>
                    <a:gd name="T10" fmla="*/ 0 h 2"/>
                    <a:gd name="T11" fmla="*/ 5 w 5"/>
                    <a:gd name="T12" fmla="*/ 2 h 2"/>
                  </a:gdLst>
                  <a:ahLst/>
                  <a:cxnLst>
                    <a:cxn ang="T6">
                      <a:pos x="T0" y="T1"/>
                    </a:cxn>
                    <a:cxn ang="T7">
                      <a:pos x="T2" y="T3"/>
                    </a:cxn>
                    <a:cxn ang="T8">
                      <a:pos x="T4" y="T5"/>
                    </a:cxn>
                  </a:cxnLst>
                  <a:rect l="T9" t="T10" r="T11" b="T12"/>
                  <a:pathLst>
                    <a:path w="5" h="2">
                      <a:moveTo>
                        <a:pt x="0" y="0"/>
                      </a:moveTo>
                      <a:lnTo>
                        <a:pt x="3" y="1"/>
                      </a:lnTo>
                      <a:lnTo>
                        <a:pt x="5" y="2"/>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2" name="Line 136"/>
                <p:cNvSpPr>
                  <a:spLocks noChangeShapeType="1"/>
                </p:cNvSpPr>
                <p:nvPr/>
              </p:nvSpPr>
              <p:spPr bwMode="auto">
                <a:xfrm>
                  <a:off x="3783" y="3418"/>
                  <a:ext cx="5"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3" name="Line 137"/>
                <p:cNvSpPr>
                  <a:spLocks noChangeShapeType="1"/>
                </p:cNvSpPr>
                <p:nvPr/>
              </p:nvSpPr>
              <p:spPr bwMode="auto">
                <a:xfrm>
                  <a:off x="3366" y="2100"/>
                  <a:ext cx="17"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4" name="Line 138"/>
                <p:cNvSpPr>
                  <a:spLocks noChangeShapeType="1"/>
                </p:cNvSpPr>
                <p:nvPr/>
              </p:nvSpPr>
              <p:spPr bwMode="auto">
                <a:xfrm>
                  <a:off x="2065" y="3129"/>
                  <a:ext cx="12"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5" name="Line 139"/>
                <p:cNvSpPr>
                  <a:spLocks noChangeShapeType="1"/>
                </p:cNvSpPr>
                <p:nvPr/>
              </p:nvSpPr>
              <p:spPr bwMode="auto">
                <a:xfrm flipV="1">
                  <a:off x="3949" y="2884"/>
                  <a:ext cx="12" cy="4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6" name="Freeform 140"/>
                <p:cNvSpPr/>
                <p:nvPr/>
              </p:nvSpPr>
              <p:spPr bwMode="auto">
                <a:xfrm>
                  <a:off x="3383" y="2100"/>
                  <a:ext cx="44" cy="17"/>
                </a:xfrm>
                <a:custGeom>
                  <a:avLst/>
                  <a:gdLst>
                    <a:gd name="T0" fmla="*/ 0 w 8"/>
                    <a:gd name="T1" fmla="*/ 0 h 3"/>
                    <a:gd name="T2" fmla="*/ 2 w 8"/>
                    <a:gd name="T3" fmla="*/ 1 h 3"/>
                    <a:gd name="T4" fmla="*/ 5 w 8"/>
                    <a:gd name="T5" fmla="*/ 2 h 3"/>
                    <a:gd name="T6" fmla="*/ 8 w 8"/>
                    <a:gd name="T7" fmla="*/ 3 h 3"/>
                    <a:gd name="T8" fmla="*/ 0 60000 65536"/>
                    <a:gd name="T9" fmla="*/ 0 60000 65536"/>
                    <a:gd name="T10" fmla="*/ 0 60000 65536"/>
                    <a:gd name="T11" fmla="*/ 0 60000 65536"/>
                    <a:gd name="T12" fmla="*/ 0 w 8"/>
                    <a:gd name="T13" fmla="*/ 0 h 3"/>
                    <a:gd name="T14" fmla="*/ 8 w 8"/>
                    <a:gd name="T15" fmla="*/ 3 h 3"/>
                  </a:gdLst>
                  <a:ahLst/>
                  <a:cxnLst>
                    <a:cxn ang="T8">
                      <a:pos x="T0" y="T1"/>
                    </a:cxn>
                    <a:cxn ang="T9">
                      <a:pos x="T2" y="T3"/>
                    </a:cxn>
                    <a:cxn ang="T10">
                      <a:pos x="T4" y="T5"/>
                    </a:cxn>
                    <a:cxn ang="T11">
                      <a:pos x="T6" y="T7"/>
                    </a:cxn>
                  </a:cxnLst>
                  <a:rect l="T12" t="T13" r="T14" b="T15"/>
                  <a:pathLst>
                    <a:path w="8" h="3">
                      <a:moveTo>
                        <a:pt x="0" y="0"/>
                      </a:moveTo>
                      <a:lnTo>
                        <a:pt x="2" y="1"/>
                      </a:lnTo>
                      <a:lnTo>
                        <a:pt x="5" y="2"/>
                      </a:lnTo>
                      <a:lnTo>
                        <a:pt x="8" y="3"/>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 name="Line 141"/>
                <p:cNvSpPr>
                  <a:spLocks noChangeShapeType="1"/>
                </p:cNvSpPr>
                <p:nvPr/>
              </p:nvSpPr>
              <p:spPr bwMode="auto">
                <a:xfrm flipV="1">
                  <a:off x="3961" y="2840"/>
                  <a:ext cx="5" cy="44"/>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 name="Freeform 142"/>
                <p:cNvSpPr/>
                <p:nvPr/>
              </p:nvSpPr>
              <p:spPr bwMode="auto">
                <a:xfrm>
                  <a:off x="3427" y="2117"/>
                  <a:ext cx="28" cy="11"/>
                </a:xfrm>
                <a:custGeom>
                  <a:avLst/>
                  <a:gdLst>
                    <a:gd name="T0" fmla="*/ 0 w 5"/>
                    <a:gd name="T1" fmla="*/ 0 h 2"/>
                    <a:gd name="T2" fmla="*/ 2 w 5"/>
                    <a:gd name="T3" fmla="*/ 1 h 2"/>
                    <a:gd name="T4" fmla="*/ 5 w 5"/>
                    <a:gd name="T5" fmla="*/ 2 h 2"/>
                    <a:gd name="T6" fmla="*/ 0 60000 65536"/>
                    <a:gd name="T7" fmla="*/ 0 60000 65536"/>
                    <a:gd name="T8" fmla="*/ 0 60000 65536"/>
                    <a:gd name="T9" fmla="*/ 0 w 5"/>
                    <a:gd name="T10" fmla="*/ 0 h 2"/>
                    <a:gd name="T11" fmla="*/ 5 w 5"/>
                    <a:gd name="T12" fmla="*/ 2 h 2"/>
                  </a:gdLst>
                  <a:ahLst/>
                  <a:cxnLst>
                    <a:cxn ang="T6">
                      <a:pos x="T0" y="T1"/>
                    </a:cxn>
                    <a:cxn ang="T7">
                      <a:pos x="T2" y="T3"/>
                    </a:cxn>
                    <a:cxn ang="T8">
                      <a:pos x="T4" y="T5"/>
                    </a:cxn>
                  </a:cxnLst>
                  <a:rect l="T9" t="T10" r="T11" b="T12"/>
                  <a:pathLst>
                    <a:path w="5" h="2">
                      <a:moveTo>
                        <a:pt x="0" y="0"/>
                      </a:moveTo>
                      <a:lnTo>
                        <a:pt x="2" y="1"/>
                      </a:lnTo>
                      <a:lnTo>
                        <a:pt x="5" y="2"/>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9" name="Line 143"/>
                <p:cNvSpPr>
                  <a:spLocks noChangeShapeType="1"/>
                </p:cNvSpPr>
                <p:nvPr/>
              </p:nvSpPr>
              <p:spPr bwMode="auto">
                <a:xfrm>
                  <a:off x="2054" y="3118"/>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0" name="Line 144"/>
                <p:cNvSpPr>
                  <a:spLocks noChangeShapeType="1"/>
                </p:cNvSpPr>
                <p:nvPr/>
              </p:nvSpPr>
              <p:spPr bwMode="auto">
                <a:xfrm>
                  <a:off x="3783" y="3396"/>
                  <a:ext cx="1"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1" name="Line 145"/>
                <p:cNvSpPr>
                  <a:spLocks noChangeShapeType="1"/>
                </p:cNvSpPr>
                <p:nvPr/>
              </p:nvSpPr>
              <p:spPr bwMode="auto">
                <a:xfrm>
                  <a:off x="3455" y="2128"/>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2" name="Line 146"/>
                <p:cNvSpPr>
                  <a:spLocks noChangeShapeType="1"/>
                </p:cNvSpPr>
                <p:nvPr/>
              </p:nvSpPr>
              <p:spPr bwMode="auto">
                <a:xfrm flipV="1">
                  <a:off x="3966" y="2801"/>
                  <a:ext cx="11" cy="39"/>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3" name="Freeform 147"/>
                <p:cNvSpPr/>
                <p:nvPr/>
              </p:nvSpPr>
              <p:spPr bwMode="auto">
                <a:xfrm>
                  <a:off x="3466" y="2133"/>
                  <a:ext cx="61" cy="28"/>
                </a:xfrm>
                <a:custGeom>
                  <a:avLst/>
                  <a:gdLst>
                    <a:gd name="T0" fmla="*/ 0 w 11"/>
                    <a:gd name="T1" fmla="*/ 0 h 5"/>
                    <a:gd name="T2" fmla="*/ 3 w 11"/>
                    <a:gd name="T3" fmla="*/ 2 h 5"/>
                    <a:gd name="T4" fmla="*/ 6 w 11"/>
                    <a:gd name="T5" fmla="*/ 3 h 5"/>
                    <a:gd name="T6" fmla="*/ 8 w 11"/>
                    <a:gd name="T7" fmla="*/ 4 h 5"/>
                    <a:gd name="T8" fmla="*/ 11 w 11"/>
                    <a:gd name="T9" fmla="*/ 5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0" y="0"/>
                      </a:moveTo>
                      <a:lnTo>
                        <a:pt x="3" y="2"/>
                      </a:lnTo>
                      <a:lnTo>
                        <a:pt x="6" y="3"/>
                      </a:lnTo>
                      <a:lnTo>
                        <a:pt x="8" y="4"/>
                      </a:lnTo>
                      <a:lnTo>
                        <a:pt x="11" y="5"/>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4" name="Line 148"/>
                <p:cNvSpPr>
                  <a:spLocks noChangeShapeType="1"/>
                </p:cNvSpPr>
                <p:nvPr/>
              </p:nvSpPr>
              <p:spPr bwMode="auto">
                <a:xfrm flipV="1">
                  <a:off x="3977" y="2762"/>
                  <a:ext cx="11" cy="39"/>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5" name="Line 149"/>
                <p:cNvSpPr>
                  <a:spLocks noChangeShapeType="1"/>
                </p:cNvSpPr>
                <p:nvPr/>
              </p:nvSpPr>
              <p:spPr bwMode="auto">
                <a:xfrm>
                  <a:off x="3527" y="2161"/>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6" name="Line 150"/>
                <p:cNvSpPr>
                  <a:spLocks noChangeShapeType="1"/>
                </p:cNvSpPr>
                <p:nvPr/>
              </p:nvSpPr>
              <p:spPr bwMode="auto">
                <a:xfrm>
                  <a:off x="2043" y="3107"/>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7" name="Oval 151"/>
                <p:cNvSpPr>
                  <a:spLocks noChangeArrowheads="1"/>
                </p:cNvSpPr>
                <p:nvPr/>
              </p:nvSpPr>
              <p:spPr bwMode="auto">
                <a:xfrm>
                  <a:off x="4000" y="2590"/>
                  <a:ext cx="72" cy="72"/>
                </a:xfrm>
                <a:prstGeom prst="ellipse">
                  <a:avLst/>
                </a:prstGeom>
                <a:solidFill>
                  <a:srgbClr val="000000"/>
                </a:solidFill>
                <a:ln w="0">
                  <a:solidFill>
                    <a:srgbClr val="000000"/>
                  </a:solidFill>
                  <a:round/>
                </a:ln>
              </p:spPr>
              <p:txBody>
                <a:bodyPr/>
                <a:lstStyle/>
                <a:p>
                  <a:endParaRPr lang="zh-CN" altLang="zh-CN"/>
                </a:p>
              </p:txBody>
            </p:sp>
            <p:sp>
              <p:nvSpPr>
                <p:cNvPr id="338" name="Line 152"/>
                <p:cNvSpPr>
                  <a:spLocks noChangeShapeType="1"/>
                </p:cNvSpPr>
                <p:nvPr/>
              </p:nvSpPr>
              <p:spPr bwMode="auto">
                <a:xfrm>
                  <a:off x="4022" y="2606"/>
                  <a:ext cx="11"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9" name="Line 153"/>
                <p:cNvSpPr>
                  <a:spLocks noChangeShapeType="1"/>
                </p:cNvSpPr>
                <p:nvPr/>
              </p:nvSpPr>
              <p:spPr bwMode="auto">
                <a:xfrm>
                  <a:off x="3538" y="2172"/>
                  <a:ext cx="17"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0" name="Line 154"/>
                <p:cNvSpPr>
                  <a:spLocks noChangeShapeType="1"/>
                </p:cNvSpPr>
                <p:nvPr/>
              </p:nvSpPr>
              <p:spPr bwMode="auto">
                <a:xfrm flipV="1">
                  <a:off x="4027" y="2623"/>
                  <a:ext cx="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1" name="Line 155"/>
                <p:cNvSpPr>
                  <a:spLocks noChangeShapeType="1"/>
                </p:cNvSpPr>
                <p:nvPr/>
              </p:nvSpPr>
              <p:spPr bwMode="auto">
                <a:xfrm>
                  <a:off x="4005" y="2590"/>
                  <a:ext cx="17" cy="1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2" name="Line 156"/>
                <p:cNvSpPr>
                  <a:spLocks noChangeShapeType="1"/>
                </p:cNvSpPr>
                <p:nvPr/>
              </p:nvSpPr>
              <p:spPr bwMode="auto">
                <a:xfrm>
                  <a:off x="3555" y="2178"/>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3" name="Line 157"/>
                <p:cNvSpPr>
                  <a:spLocks noChangeShapeType="1"/>
                </p:cNvSpPr>
                <p:nvPr/>
              </p:nvSpPr>
              <p:spPr bwMode="auto">
                <a:xfrm flipV="1">
                  <a:off x="3988" y="2729"/>
                  <a:ext cx="12" cy="3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4" name="Line 158"/>
                <p:cNvSpPr>
                  <a:spLocks noChangeShapeType="1"/>
                </p:cNvSpPr>
                <p:nvPr/>
              </p:nvSpPr>
              <p:spPr bwMode="auto">
                <a:xfrm>
                  <a:off x="3994" y="2573"/>
                  <a:ext cx="11"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5" name="Line 159"/>
                <p:cNvSpPr>
                  <a:spLocks noChangeShapeType="1"/>
                </p:cNvSpPr>
                <p:nvPr/>
              </p:nvSpPr>
              <p:spPr bwMode="auto">
                <a:xfrm>
                  <a:off x="3566" y="2189"/>
                  <a:ext cx="17"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6" name="Line 160"/>
                <p:cNvSpPr>
                  <a:spLocks noChangeShapeType="1"/>
                </p:cNvSpPr>
                <p:nvPr/>
              </p:nvSpPr>
              <p:spPr bwMode="auto">
                <a:xfrm>
                  <a:off x="3977" y="2556"/>
                  <a:ext cx="17"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7" name="Line 161"/>
                <p:cNvSpPr>
                  <a:spLocks noChangeShapeType="1"/>
                </p:cNvSpPr>
                <p:nvPr/>
              </p:nvSpPr>
              <p:spPr bwMode="auto">
                <a:xfrm>
                  <a:off x="3583" y="2195"/>
                  <a:ext cx="1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 name="Line 162"/>
                <p:cNvSpPr>
                  <a:spLocks noChangeShapeType="1"/>
                </p:cNvSpPr>
                <p:nvPr/>
              </p:nvSpPr>
              <p:spPr bwMode="auto">
                <a:xfrm flipV="1">
                  <a:off x="4022" y="2634"/>
                  <a:ext cx="5"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9" name="Line 163"/>
                <p:cNvSpPr>
                  <a:spLocks noChangeShapeType="1"/>
                </p:cNvSpPr>
                <p:nvPr/>
              </p:nvSpPr>
              <p:spPr bwMode="auto">
                <a:xfrm>
                  <a:off x="3783" y="3368"/>
                  <a:ext cx="1"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0" name="Line 164"/>
                <p:cNvSpPr>
                  <a:spLocks noChangeShapeType="1"/>
                </p:cNvSpPr>
                <p:nvPr/>
              </p:nvSpPr>
              <p:spPr bwMode="auto">
                <a:xfrm flipV="1">
                  <a:off x="4000" y="2695"/>
                  <a:ext cx="5" cy="34"/>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1" name="Line 165"/>
                <p:cNvSpPr>
                  <a:spLocks noChangeShapeType="1"/>
                </p:cNvSpPr>
                <p:nvPr/>
              </p:nvSpPr>
              <p:spPr bwMode="auto">
                <a:xfrm>
                  <a:off x="3966" y="2539"/>
                  <a:ext cx="11"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2" name="Line 166"/>
                <p:cNvSpPr>
                  <a:spLocks noChangeShapeType="1"/>
                </p:cNvSpPr>
                <p:nvPr/>
              </p:nvSpPr>
              <p:spPr bwMode="auto">
                <a:xfrm>
                  <a:off x="3599" y="2206"/>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3" name="Line 167"/>
                <p:cNvSpPr>
                  <a:spLocks noChangeShapeType="1"/>
                </p:cNvSpPr>
                <p:nvPr/>
              </p:nvSpPr>
              <p:spPr bwMode="auto">
                <a:xfrm>
                  <a:off x="3949" y="2523"/>
                  <a:ext cx="17" cy="1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4" name="Line 168"/>
                <p:cNvSpPr>
                  <a:spLocks noChangeShapeType="1"/>
                </p:cNvSpPr>
                <p:nvPr/>
              </p:nvSpPr>
              <p:spPr bwMode="auto">
                <a:xfrm>
                  <a:off x="3610" y="2217"/>
                  <a:ext cx="17"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5" name="Line 169"/>
                <p:cNvSpPr>
                  <a:spLocks noChangeShapeType="1"/>
                </p:cNvSpPr>
                <p:nvPr/>
              </p:nvSpPr>
              <p:spPr bwMode="auto">
                <a:xfrm flipV="1">
                  <a:off x="4011" y="2651"/>
                  <a:ext cx="11"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6" name="Line 170"/>
                <p:cNvSpPr>
                  <a:spLocks noChangeShapeType="1"/>
                </p:cNvSpPr>
                <p:nvPr/>
              </p:nvSpPr>
              <p:spPr bwMode="auto">
                <a:xfrm flipV="1">
                  <a:off x="4005" y="2673"/>
                  <a:ext cx="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7" name="Line 171"/>
                <p:cNvSpPr>
                  <a:spLocks noChangeShapeType="1"/>
                </p:cNvSpPr>
                <p:nvPr/>
              </p:nvSpPr>
              <p:spPr bwMode="auto">
                <a:xfrm>
                  <a:off x="3938" y="2506"/>
                  <a:ext cx="11"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 name="Line 172"/>
                <p:cNvSpPr>
                  <a:spLocks noChangeShapeType="1"/>
                </p:cNvSpPr>
                <p:nvPr/>
              </p:nvSpPr>
              <p:spPr bwMode="auto">
                <a:xfrm>
                  <a:off x="3627" y="2222"/>
                  <a:ext cx="11" cy="1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9" name="Line 173"/>
                <p:cNvSpPr>
                  <a:spLocks noChangeShapeType="1"/>
                </p:cNvSpPr>
                <p:nvPr/>
              </p:nvSpPr>
              <p:spPr bwMode="auto">
                <a:xfrm>
                  <a:off x="3922" y="2489"/>
                  <a:ext cx="16"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0" name="Freeform 174"/>
                <p:cNvSpPr/>
                <p:nvPr/>
              </p:nvSpPr>
              <p:spPr bwMode="auto">
                <a:xfrm>
                  <a:off x="3638" y="2234"/>
                  <a:ext cx="34" cy="22"/>
                </a:xfrm>
                <a:custGeom>
                  <a:avLst/>
                  <a:gdLst>
                    <a:gd name="T0" fmla="*/ 0 w 6"/>
                    <a:gd name="T1" fmla="*/ 0 h 4"/>
                    <a:gd name="T2" fmla="*/ 3 w 6"/>
                    <a:gd name="T3" fmla="*/ 2 h 4"/>
                    <a:gd name="T4" fmla="*/ 6 w 6"/>
                    <a:gd name="T5" fmla="*/ 4 h 4"/>
                    <a:gd name="T6" fmla="*/ 0 60000 65536"/>
                    <a:gd name="T7" fmla="*/ 0 60000 65536"/>
                    <a:gd name="T8" fmla="*/ 0 60000 65536"/>
                    <a:gd name="T9" fmla="*/ 0 w 6"/>
                    <a:gd name="T10" fmla="*/ 0 h 4"/>
                    <a:gd name="T11" fmla="*/ 6 w 6"/>
                    <a:gd name="T12" fmla="*/ 4 h 4"/>
                  </a:gdLst>
                  <a:ahLst/>
                  <a:cxnLst>
                    <a:cxn ang="T6">
                      <a:pos x="T0" y="T1"/>
                    </a:cxn>
                    <a:cxn ang="T7">
                      <a:pos x="T2" y="T3"/>
                    </a:cxn>
                    <a:cxn ang="T8">
                      <a:pos x="T4" y="T5"/>
                    </a:cxn>
                  </a:cxnLst>
                  <a:rect l="T9" t="T10" r="T11" b="T12"/>
                  <a:pathLst>
                    <a:path w="6" h="4">
                      <a:moveTo>
                        <a:pt x="0" y="0"/>
                      </a:moveTo>
                      <a:lnTo>
                        <a:pt x="3" y="2"/>
                      </a:lnTo>
                      <a:lnTo>
                        <a:pt x="6" y="4"/>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 name="Line 175"/>
                <p:cNvSpPr>
                  <a:spLocks noChangeShapeType="1"/>
                </p:cNvSpPr>
                <p:nvPr/>
              </p:nvSpPr>
              <p:spPr bwMode="auto">
                <a:xfrm>
                  <a:off x="3911" y="2473"/>
                  <a:ext cx="11" cy="1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2" name="Line 176"/>
                <p:cNvSpPr>
                  <a:spLocks noChangeShapeType="1"/>
                </p:cNvSpPr>
                <p:nvPr/>
              </p:nvSpPr>
              <p:spPr bwMode="auto">
                <a:xfrm>
                  <a:off x="3894" y="2462"/>
                  <a:ext cx="17"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3" name="Line 177"/>
                <p:cNvSpPr>
                  <a:spLocks noChangeShapeType="1"/>
                </p:cNvSpPr>
                <p:nvPr/>
              </p:nvSpPr>
              <p:spPr bwMode="auto">
                <a:xfrm>
                  <a:off x="3672" y="2256"/>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4" name="Line 178"/>
                <p:cNvSpPr>
                  <a:spLocks noChangeShapeType="1"/>
                </p:cNvSpPr>
                <p:nvPr/>
              </p:nvSpPr>
              <p:spPr bwMode="auto">
                <a:xfrm>
                  <a:off x="3883" y="2445"/>
                  <a:ext cx="11"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5" name="Line 179"/>
                <p:cNvSpPr>
                  <a:spLocks noChangeShapeType="1"/>
                </p:cNvSpPr>
                <p:nvPr/>
              </p:nvSpPr>
              <p:spPr bwMode="auto">
                <a:xfrm>
                  <a:off x="3683" y="2267"/>
                  <a:ext cx="1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6" name="Line 180"/>
                <p:cNvSpPr>
                  <a:spLocks noChangeShapeType="1"/>
                </p:cNvSpPr>
                <p:nvPr/>
              </p:nvSpPr>
              <p:spPr bwMode="auto">
                <a:xfrm>
                  <a:off x="3866" y="2428"/>
                  <a:ext cx="17"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7" name="Freeform 181"/>
                <p:cNvSpPr/>
                <p:nvPr/>
              </p:nvSpPr>
              <p:spPr bwMode="auto">
                <a:xfrm>
                  <a:off x="3699" y="2278"/>
                  <a:ext cx="28" cy="22"/>
                </a:xfrm>
                <a:custGeom>
                  <a:avLst/>
                  <a:gdLst>
                    <a:gd name="T0" fmla="*/ 0 w 5"/>
                    <a:gd name="T1" fmla="*/ 0 h 4"/>
                    <a:gd name="T2" fmla="*/ 2 w 5"/>
                    <a:gd name="T3" fmla="*/ 2 h 4"/>
                    <a:gd name="T4" fmla="*/ 5 w 5"/>
                    <a:gd name="T5" fmla="*/ 4 h 4"/>
                    <a:gd name="T6" fmla="*/ 0 60000 65536"/>
                    <a:gd name="T7" fmla="*/ 0 60000 65536"/>
                    <a:gd name="T8" fmla="*/ 0 60000 65536"/>
                    <a:gd name="T9" fmla="*/ 0 w 5"/>
                    <a:gd name="T10" fmla="*/ 0 h 4"/>
                    <a:gd name="T11" fmla="*/ 5 w 5"/>
                    <a:gd name="T12" fmla="*/ 4 h 4"/>
                  </a:gdLst>
                  <a:ahLst/>
                  <a:cxnLst>
                    <a:cxn ang="T6">
                      <a:pos x="T0" y="T1"/>
                    </a:cxn>
                    <a:cxn ang="T7">
                      <a:pos x="T2" y="T3"/>
                    </a:cxn>
                    <a:cxn ang="T8">
                      <a:pos x="T4" y="T5"/>
                    </a:cxn>
                  </a:cxnLst>
                  <a:rect l="T9" t="T10" r="T11" b="T12"/>
                  <a:pathLst>
                    <a:path w="5" h="4">
                      <a:moveTo>
                        <a:pt x="0" y="0"/>
                      </a:moveTo>
                      <a:lnTo>
                        <a:pt x="2" y="2"/>
                      </a:lnTo>
                      <a:lnTo>
                        <a:pt x="5" y="4"/>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 name="Line 182"/>
                <p:cNvSpPr>
                  <a:spLocks noChangeShapeType="1"/>
                </p:cNvSpPr>
                <p:nvPr/>
              </p:nvSpPr>
              <p:spPr bwMode="auto">
                <a:xfrm>
                  <a:off x="3855" y="2417"/>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9" name="Line 183"/>
                <p:cNvSpPr>
                  <a:spLocks noChangeShapeType="1"/>
                </p:cNvSpPr>
                <p:nvPr/>
              </p:nvSpPr>
              <p:spPr bwMode="auto">
                <a:xfrm>
                  <a:off x="2027" y="3096"/>
                  <a:ext cx="1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0" name="Line 184"/>
                <p:cNvSpPr>
                  <a:spLocks noChangeShapeType="1"/>
                </p:cNvSpPr>
                <p:nvPr/>
              </p:nvSpPr>
              <p:spPr bwMode="auto">
                <a:xfrm>
                  <a:off x="3838" y="2400"/>
                  <a:ext cx="17"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1" name="Line 185"/>
                <p:cNvSpPr>
                  <a:spLocks noChangeShapeType="1"/>
                </p:cNvSpPr>
                <p:nvPr/>
              </p:nvSpPr>
              <p:spPr bwMode="auto">
                <a:xfrm>
                  <a:off x="3727" y="2300"/>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2" name="Line 186"/>
                <p:cNvSpPr>
                  <a:spLocks noChangeShapeType="1"/>
                </p:cNvSpPr>
                <p:nvPr/>
              </p:nvSpPr>
              <p:spPr bwMode="auto">
                <a:xfrm>
                  <a:off x="3827" y="2389"/>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3" name="Line 187"/>
                <p:cNvSpPr>
                  <a:spLocks noChangeShapeType="1"/>
                </p:cNvSpPr>
                <p:nvPr/>
              </p:nvSpPr>
              <p:spPr bwMode="auto">
                <a:xfrm>
                  <a:off x="3738" y="2311"/>
                  <a:ext cx="17" cy="1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4" name="Line 188"/>
                <p:cNvSpPr>
                  <a:spLocks noChangeShapeType="1"/>
                </p:cNvSpPr>
                <p:nvPr/>
              </p:nvSpPr>
              <p:spPr bwMode="auto">
                <a:xfrm>
                  <a:off x="3811" y="2373"/>
                  <a:ext cx="16" cy="1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5" name="Line 189"/>
                <p:cNvSpPr>
                  <a:spLocks noChangeShapeType="1"/>
                </p:cNvSpPr>
                <p:nvPr/>
              </p:nvSpPr>
              <p:spPr bwMode="auto">
                <a:xfrm>
                  <a:off x="3755" y="2323"/>
                  <a:ext cx="17"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6" name="Line 190"/>
                <p:cNvSpPr>
                  <a:spLocks noChangeShapeType="1"/>
                </p:cNvSpPr>
                <p:nvPr/>
              </p:nvSpPr>
              <p:spPr bwMode="auto">
                <a:xfrm>
                  <a:off x="3799" y="2361"/>
                  <a:ext cx="12" cy="1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7" name="Freeform 191"/>
                <p:cNvSpPr/>
                <p:nvPr/>
              </p:nvSpPr>
              <p:spPr bwMode="auto">
                <a:xfrm>
                  <a:off x="3772" y="2334"/>
                  <a:ext cx="27" cy="27"/>
                </a:xfrm>
                <a:custGeom>
                  <a:avLst/>
                  <a:gdLst>
                    <a:gd name="T0" fmla="*/ 0 w 5"/>
                    <a:gd name="T1" fmla="*/ 0 h 5"/>
                    <a:gd name="T2" fmla="*/ 2 w 5"/>
                    <a:gd name="T3" fmla="*/ 3 h 5"/>
                    <a:gd name="T4" fmla="*/ 5 w 5"/>
                    <a:gd name="T5" fmla="*/ 5 h 5"/>
                    <a:gd name="T6" fmla="*/ 0 60000 65536"/>
                    <a:gd name="T7" fmla="*/ 0 60000 65536"/>
                    <a:gd name="T8" fmla="*/ 0 60000 65536"/>
                    <a:gd name="T9" fmla="*/ 0 w 5"/>
                    <a:gd name="T10" fmla="*/ 0 h 5"/>
                    <a:gd name="T11" fmla="*/ 5 w 5"/>
                    <a:gd name="T12" fmla="*/ 5 h 5"/>
                  </a:gdLst>
                  <a:ahLst/>
                  <a:cxnLst>
                    <a:cxn ang="T6">
                      <a:pos x="T0" y="T1"/>
                    </a:cxn>
                    <a:cxn ang="T7">
                      <a:pos x="T2" y="T3"/>
                    </a:cxn>
                    <a:cxn ang="T8">
                      <a:pos x="T4" y="T5"/>
                    </a:cxn>
                  </a:cxnLst>
                  <a:rect l="T9" t="T10" r="T11" b="T12"/>
                  <a:pathLst>
                    <a:path w="5" h="5">
                      <a:moveTo>
                        <a:pt x="0" y="0"/>
                      </a:moveTo>
                      <a:lnTo>
                        <a:pt x="2" y="3"/>
                      </a:lnTo>
                      <a:lnTo>
                        <a:pt x="5" y="5"/>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8" name="Line 192"/>
                <p:cNvSpPr>
                  <a:spLocks noChangeShapeType="1"/>
                </p:cNvSpPr>
                <p:nvPr/>
              </p:nvSpPr>
              <p:spPr bwMode="auto">
                <a:xfrm>
                  <a:off x="3777" y="3346"/>
                  <a:ext cx="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 name="Line 193"/>
                <p:cNvSpPr>
                  <a:spLocks noChangeShapeType="1"/>
                </p:cNvSpPr>
                <p:nvPr/>
              </p:nvSpPr>
              <p:spPr bwMode="auto">
                <a:xfrm>
                  <a:off x="2015" y="3085"/>
                  <a:ext cx="12"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0" name="Line 194"/>
                <p:cNvSpPr>
                  <a:spLocks noChangeShapeType="1"/>
                </p:cNvSpPr>
                <p:nvPr/>
              </p:nvSpPr>
              <p:spPr bwMode="auto">
                <a:xfrm>
                  <a:off x="2004" y="3073"/>
                  <a:ext cx="11" cy="1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1" name="Line 195"/>
                <p:cNvSpPr>
                  <a:spLocks noChangeShapeType="1"/>
                </p:cNvSpPr>
                <p:nvPr/>
              </p:nvSpPr>
              <p:spPr bwMode="auto">
                <a:xfrm>
                  <a:off x="3777" y="3313"/>
                  <a:ext cx="1" cy="3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2" name="Line 196"/>
                <p:cNvSpPr>
                  <a:spLocks noChangeShapeType="1"/>
                </p:cNvSpPr>
                <p:nvPr/>
              </p:nvSpPr>
              <p:spPr bwMode="auto">
                <a:xfrm>
                  <a:off x="1993" y="3062"/>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3" name="Line 197"/>
                <p:cNvSpPr>
                  <a:spLocks noChangeShapeType="1"/>
                </p:cNvSpPr>
                <p:nvPr/>
              </p:nvSpPr>
              <p:spPr bwMode="auto">
                <a:xfrm>
                  <a:off x="3777" y="3285"/>
                  <a:ext cx="1"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4" name="Line 198"/>
                <p:cNvSpPr>
                  <a:spLocks noChangeShapeType="1"/>
                </p:cNvSpPr>
                <p:nvPr/>
              </p:nvSpPr>
              <p:spPr bwMode="auto">
                <a:xfrm>
                  <a:off x="1982" y="3051"/>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5" name="Line 199"/>
                <p:cNvSpPr>
                  <a:spLocks noChangeShapeType="1"/>
                </p:cNvSpPr>
                <p:nvPr/>
              </p:nvSpPr>
              <p:spPr bwMode="auto">
                <a:xfrm>
                  <a:off x="1971" y="3046"/>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6" name="Line 200"/>
                <p:cNvSpPr>
                  <a:spLocks noChangeShapeType="1"/>
                </p:cNvSpPr>
                <p:nvPr/>
              </p:nvSpPr>
              <p:spPr bwMode="auto">
                <a:xfrm>
                  <a:off x="3772" y="3251"/>
                  <a:ext cx="5" cy="34"/>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7" name="Line 201"/>
                <p:cNvSpPr>
                  <a:spLocks noChangeShapeType="1"/>
                </p:cNvSpPr>
                <p:nvPr/>
              </p:nvSpPr>
              <p:spPr bwMode="auto">
                <a:xfrm>
                  <a:off x="1954" y="3035"/>
                  <a:ext cx="17"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8" name="Line 202"/>
                <p:cNvSpPr>
                  <a:spLocks noChangeShapeType="1"/>
                </p:cNvSpPr>
                <p:nvPr/>
              </p:nvSpPr>
              <p:spPr bwMode="auto">
                <a:xfrm>
                  <a:off x="1943" y="3023"/>
                  <a:ext cx="11" cy="1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 name="Line 203"/>
                <p:cNvSpPr>
                  <a:spLocks noChangeShapeType="1"/>
                </p:cNvSpPr>
                <p:nvPr/>
              </p:nvSpPr>
              <p:spPr bwMode="auto">
                <a:xfrm>
                  <a:off x="3772" y="3224"/>
                  <a:ext cx="1" cy="2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0" name="Line 204"/>
                <p:cNvSpPr>
                  <a:spLocks noChangeShapeType="1"/>
                </p:cNvSpPr>
                <p:nvPr/>
              </p:nvSpPr>
              <p:spPr bwMode="auto">
                <a:xfrm>
                  <a:off x="1932" y="3018"/>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5" name="Line 205"/>
              <p:cNvSpPr>
                <a:spLocks noChangeShapeType="1"/>
              </p:cNvSpPr>
              <p:nvPr/>
            </p:nvSpPr>
            <p:spPr bwMode="auto">
              <a:xfrm>
                <a:off x="3766" y="3190"/>
                <a:ext cx="6" cy="34"/>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206"/>
              <p:cNvSpPr>
                <a:spLocks noChangeShapeType="1"/>
              </p:cNvSpPr>
              <p:nvPr/>
            </p:nvSpPr>
            <p:spPr bwMode="auto">
              <a:xfrm>
                <a:off x="1921" y="3007"/>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207"/>
              <p:cNvSpPr>
                <a:spLocks noChangeShapeType="1"/>
              </p:cNvSpPr>
              <p:nvPr/>
            </p:nvSpPr>
            <p:spPr bwMode="auto">
              <a:xfrm>
                <a:off x="1910" y="3001"/>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208"/>
              <p:cNvSpPr>
                <a:spLocks noChangeShapeType="1"/>
              </p:cNvSpPr>
              <p:nvPr/>
            </p:nvSpPr>
            <p:spPr bwMode="auto">
              <a:xfrm>
                <a:off x="3766" y="3162"/>
                <a:ext cx="1"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09"/>
              <p:cNvSpPr>
                <a:spLocks noChangeShapeType="1"/>
              </p:cNvSpPr>
              <p:nvPr/>
            </p:nvSpPr>
            <p:spPr bwMode="auto">
              <a:xfrm>
                <a:off x="1893" y="2996"/>
                <a:ext cx="17"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Line 210"/>
              <p:cNvSpPr>
                <a:spLocks noChangeShapeType="1"/>
              </p:cNvSpPr>
              <p:nvPr/>
            </p:nvSpPr>
            <p:spPr bwMode="auto">
              <a:xfrm>
                <a:off x="1882" y="2990"/>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Line 211"/>
              <p:cNvSpPr>
                <a:spLocks noChangeShapeType="1"/>
              </p:cNvSpPr>
              <p:nvPr/>
            </p:nvSpPr>
            <p:spPr bwMode="auto">
              <a:xfrm>
                <a:off x="3766" y="3135"/>
                <a:ext cx="1" cy="2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212"/>
              <p:cNvSpPr>
                <a:spLocks noChangeShapeType="1"/>
              </p:cNvSpPr>
              <p:nvPr/>
            </p:nvSpPr>
            <p:spPr bwMode="auto">
              <a:xfrm>
                <a:off x="1871" y="2984"/>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Line 213"/>
              <p:cNvSpPr>
                <a:spLocks noChangeShapeType="1"/>
              </p:cNvSpPr>
              <p:nvPr/>
            </p:nvSpPr>
            <p:spPr bwMode="auto">
              <a:xfrm flipV="1">
                <a:off x="3522" y="3880"/>
                <a:ext cx="5"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214"/>
              <p:cNvSpPr>
                <a:spLocks noChangeShapeType="1"/>
              </p:cNvSpPr>
              <p:nvPr/>
            </p:nvSpPr>
            <p:spPr bwMode="auto">
              <a:xfrm flipV="1">
                <a:off x="3510" y="3902"/>
                <a:ext cx="12"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Line 215"/>
              <p:cNvSpPr>
                <a:spLocks noChangeShapeType="1"/>
              </p:cNvSpPr>
              <p:nvPr/>
            </p:nvSpPr>
            <p:spPr bwMode="auto">
              <a:xfrm>
                <a:off x="1860" y="2979"/>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Line 216"/>
              <p:cNvSpPr>
                <a:spLocks noChangeShapeType="1"/>
              </p:cNvSpPr>
              <p:nvPr/>
            </p:nvSpPr>
            <p:spPr bwMode="auto">
              <a:xfrm flipV="1">
                <a:off x="3527" y="3847"/>
                <a:ext cx="11" cy="3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Line 217"/>
              <p:cNvSpPr>
                <a:spLocks noChangeShapeType="1"/>
              </p:cNvSpPr>
              <p:nvPr/>
            </p:nvSpPr>
            <p:spPr bwMode="auto">
              <a:xfrm flipV="1">
                <a:off x="3505" y="3930"/>
                <a:ext cx="5"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 name="Line 218"/>
              <p:cNvSpPr>
                <a:spLocks noChangeShapeType="1"/>
              </p:cNvSpPr>
              <p:nvPr/>
            </p:nvSpPr>
            <p:spPr bwMode="auto">
              <a:xfrm flipV="1">
                <a:off x="3538" y="3813"/>
                <a:ext cx="6" cy="34"/>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Line 219"/>
              <p:cNvSpPr>
                <a:spLocks noChangeShapeType="1"/>
              </p:cNvSpPr>
              <p:nvPr/>
            </p:nvSpPr>
            <p:spPr bwMode="auto">
              <a:xfrm>
                <a:off x="3761" y="3107"/>
                <a:ext cx="5"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 name="Line 220"/>
              <p:cNvSpPr>
                <a:spLocks noChangeShapeType="1"/>
              </p:cNvSpPr>
              <p:nvPr/>
            </p:nvSpPr>
            <p:spPr bwMode="auto">
              <a:xfrm flipV="1">
                <a:off x="3494" y="3947"/>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221"/>
              <p:cNvSpPr>
                <a:spLocks noChangeShapeType="1"/>
              </p:cNvSpPr>
              <p:nvPr/>
            </p:nvSpPr>
            <p:spPr bwMode="auto">
              <a:xfrm flipV="1">
                <a:off x="3544" y="3774"/>
                <a:ext cx="11" cy="39"/>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Line 222"/>
              <p:cNvSpPr>
                <a:spLocks noChangeShapeType="1"/>
              </p:cNvSpPr>
              <p:nvPr/>
            </p:nvSpPr>
            <p:spPr bwMode="auto">
              <a:xfrm flipV="1">
                <a:off x="3488" y="3958"/>
                <a:ext cx="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Line 223"/>
              <p:cNvSpPr>
                <a:spLocks noChangeShapeType="1"/>
              </p:cNvSpPr>
              <p:nvPr/>
            </p:nvSpPr>
            <p:spPr bwMode="auto">
              <a:xfrm>
                <a:off x="1849" y="2979"/>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224"/>
              <p:cNvSpPr>
                <a:spLocks noChangeShapeType="1"/>
              </p:cNvSpPr>
              <p:nvPr/>
            </p:nvSpPr>
            <p:spPr bwMode="auto">
              <a:xfrm flipV="1">
                <a:off x="3555" y="3730"/>
                <a:ext cx="11" cy="44"/>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Line 225"/>
              <p:cNvSpPr>
                <a:spLocks noChangeShapeType="1"/>
              </p:cNvSpPr>
              <p:nvPr/>
            </p:nvSpPr>
            <p:spPr bwMode="auto">
              <a:xfrm>
                <a:off x="3483" y="3969"/>
                <a:ext cx="5"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Line 226"/>
              <p:cNvSpPr>
                <a:spLocks noChangeShapeType="1"/>
              </p:cNvSpPr>
              <p:nvPr/>
            </p:nvSpPr>
            <p:spPr bwMode="auto">
              <a:xfrm flipV="1">
                <a:off x="3566" y="3685"/>
                <a:ext cx="6" cy="4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Line 227"/>
              <p:cNvSpPr>
                <a:spLocks noChangeShapeType="1"/>
              </p:cNvSpPr>
              <p:nvPr/>
            </p:nvSpPr>
            <p:spPr bwMode="auto">
              <a:xfrm>
                <a:off x="1838" y="2979"/>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 name="Line 228"/>
              <p:cNvSpPr>
                <a:spLocks noChangeShapeType="1"/>
              </p:cNvSpPr>
              <p:nvPr/>
            </p:nvSpPr>
            <p:spPr bwMode="auto">
              <a:xfrm>
                <a:off x="3755" y="3085"/>
                <a:ext cx="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 name="Line 229"/>
              <p:cNvSpPr>
                <a:spLocks noChangeShapeType="1"/>
              </p:cNvSpPr>
              <p:nvPr/>
            </p:nvSpPr>
            <p:spPr bwMode="auto">
              <a:xfrm>
                <a:off x="3477" y="3969"/>
                <a:ext cx="6"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 name="Line 230"/>
              <p:cNvSpPr>
                <a:spLocks noChangeShapeType="1"/>
              </p:cNvSpPr>
              <p:nvPr/>
            </p:nvSpPr>
            <p:spPr bwMode="auto">
              <a:xfrm flipV="1">
                <a:off x="3572" y="3635"/>
                <a:ext cx="11" cy="50"/>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 name="Line 231"/>
              <p:cNvSpPr>
                <a:spLocks noChangeShapeType="1"/>
              </p:cNvSpPr>
              <p:nvPr/>
            </p:nvSpPr>
            <p:spPr bwMode="auto">
              <a:xfrm>
                <a:off x="2049" y="3413"/>
                <a:ext cx="1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 name="Line 232"/>
              <p:cNvSpPr>
                <a:spLocks noChangeShapeType="1"/>
              </p:cNvSpPr>
              <p:nvPr/>
            </p:nvSpPr>
            <p:spPr bwMode="auto">
              <a:xfrm>
                <a:off x="2038" y="3396"/>
                <a:ext cx="11"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 name="Line 233"/>
              <p:cNvSpPr>
                <a:spLocks noChangeShapeType="1"/>
              </p:cNvSpPr>
              <p:nvPr/>
            </p:nvSpPr>
            <p:spPr bwMode="auto">
              <a:xfrm>
                <a:off x="2065" y="3424"/>
                <a:ext cx="17"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 name="Line 234"/>
              <p:cNvSpPr>
                <a:spLocks noChangeShapeType="1"/>
              </p:cNvSpPr>
              <p:nvPr/>
            </p:nvSpPr>
            <p:spPr bwMode="auto">
              <a:xfrm>
                <a:off x="2021" y="3379"/>
                <a:ext cx="17"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 name="Line 235"/>
              <p:cNvSpPr>
                <a:spLocks noChangeShapeType="1"/>
              </p:cNvSpPr>
              <p:nvPr/>
            </p:nvSpPr>
            <p:spPr bwMode="auto">
              <a:xfrm>
                <a:off x="1821" y="2979"/>
                <a:ext cx="17"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 name="Line 236"/>
              <p:cNvSpPr>
                <a:spLocks noChangeShapeType="1"/>
              </p:cNvSpPr>
              <p:nvPr/>
            </p:nvSpPr>
            <p:spPr bwMode="auto">
              <a:xfrm>
                <a:off x="2082" y="3435"/>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 name="Line 237"/>
              <p:cNvSpPr>
                <a:spLocks noChangeShapeType="1"/>
              </p:cNvSpPr>
              <p:nvPr/>
            </p:nvSpPr>
            <p:spPr bwMode="auto">
              <a:xfrm>
                <a:off x="2004" y="3363"/>
                <a:ext cx="17" cy="1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 name="Line 238"/>
              <p:cNvSpPr>
                <a:spLocks noChangeShapeType="1"/>
              </p:cNvSpPr>
              <p:nvPr/>
            </p:nvSpPr>
            <p:spPr bwMode="auto">
              <a:xfrm>
                <a:off x="2093" y="3446"/>
                <a:ext cx="17"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 name="Line 239"/>
              <p:cNvSpPr>
                <a:spLocks noChangeShapeType="1"/>
              </p:cNvSpPr>
              <p:nvPr/>
            </p:nvSpPr>
            <p:spPr bwMode="auto">
              <a:xfrm>
                <a:off x="1988" y="3346"/>
                <a:ext cx="16"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 name="Line 240"/>
              <p:cNvSpPr>
                <a:spLocks noChangeShapeType="1"/>
              </p:cNvSpPr>
              <p:nvPr/>
            </p:nvSpPr>
            <p:spPr bwMode="auto">
              <a:xfrm>
                <a:off x="2110" y="3457"/>
                <a:ext cx="17"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 name="Line 241"/>
              <p:cNvSpPr>
                <a:spLocks noChangeShapeType="1"/>
              </p:cNvSpPr>
              <p:nvPr/>
            </p:nvSpPr>
            <p:spPr bwMode="auto">
              <a:xfrm>
                <a:off x="1971" y="3324"/>
                <a:ext cx="17"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 name="Line 242"/>
              <p:cNvSpPr>
                <a:spLocks noChangeShapeType="1"/>
              </p:cNvSpPr>
              <p:nvPr/>
            </p:nvSpPr>
            <p:spPr bwMode="auto">
              <a:xfrm>
                <a:off x="2127" y="3468"/>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 name="Line 243"/>
              <p:cNvSpPr>
                <a:spLocks noChangeShapeType="1"/>
              </p:cNvSpPr>
              <p:nvPr/>
            </p:nvSpPr>
            <p:spPr bwMode="auto">
              <a:xfrm>
                <a:off x="1960" y="3307"/>
                <a:ext cx="11"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 name="Line 244"/>
              <p:cNvSpPr>
                <a:spLocks noChangeShapeType="1"/>
              </p:cNvSpPr>
              <p:nvPr/>
            </p:nvSpPr>
            <p:spPr bwMode="auto">
              <a:xfrm flipV="1">
                <a:off x="3583" y="3585"/>
                <a:ext cx="11" cy="50"/>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 name="Line 245"/>
              <p:cNvSpPr>
                <a:spLocks noChangeShapeType="1"/>
              </p:cNvSpPr>
              <p:nvPr/>
            </p:nvSpPr>
            <p:spPr bwMode="auto">
              <a:xfrm>
                <a:off x="3472" y="3963"/>
                <a:ext cx="5"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Line 246"/>
              <p:cNvSpPr>
                <a:spLocks noChangeShapeType="1"/>
              </p:cNvSpPr>
              <p:nvPr/>
            </p:nvSpPr>
            <p:spPr bwMode="auto">
              <a:xfrm>
                <a:off x="2138" y="3474"/>
                <a:ext cx="16"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 name="Line 247"/>
              <p:cNvSpPr>
                <a:spLocks noChangeShapeType="1"/>
              </p:cNvSpPr>
              <p:nvPr/>
            </p:nvSpPr>
            <p:spPr bwMode="auto">
              <a:xfrm>
                <a:off x="1943" y="3285"/>
                <a:ext cx="17"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Line 248"/>
              <p:cNvSpPr>
                <a:spLocks noChangeShapeType="1"/>
              </p:cNvSpPr>
              <p:nvPr/>
            </p:nvSpPr>
            <p:spPr bwMode="auto">
              <a:xfrm>
                <a:off x="3755" y="3068"/>
                <a:ext cx="1"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 name="Line 249"/>
              <p:cNvSpPr>
                <a:spLocks noChangeShapeType="1"/>
              </p:cNvSpPr>
              <p:nvPr/>
            </p:nvSpPr>
            <p:spPr bwMode="auto">
              <a:xfrm>
                <a:off x="1810" y="2979"/>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 name="Line 250"/>
              <p:cNvSpPr>
                <a:spLocks noChangeShapeType="1"/>
              </p:cNvSpPr>
              <p:nvPr/>
            </p:nvSpPr>
            <p:spPr bwMode="auto">
              <a:xfrm>
                <a:off x="1927" y="3263"/>
                <a:ext cx="1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 name="Line 251"/>
              <p:cNvSpPr>
                <a:spLocks noChangeShapeType="1"/>
              </p:cNvSpPr>
              <p:nvPr/>
            </p:nvSpPr>
            <p:spPr bwMode="auto">
              <a:xfrm>
                <a:off x="2154" y="3480"/>
                <a:ext cx="17"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 name="Line 252"/>
              <p:cNvSpPr>
                <a:spLocks noChangeShapeType="1"/>
              </p:cNvSpPr>
              <p:nvPr/>
            </p:nvSpPr>
            <p:spPr bwMode="auto">
              <a:xfrm>
                <a:off x="1910" y="3240"/>
                <a:ext cx="17" cy="2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 name="Line 253"/>
              <p:cNvSpPr>
                <a:spLocks noChangeShapeType="1"/>
              </p:cNvSpPr>
              <p:nvPr/>
            </p:nvSpPr>
            <p:spPr bwMode="auto">
              <a:xfrm>
                <a:off x="2171" y="3485"/>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 name="Line 254"/>
              <p:cNvSpPr>
                <a:spLocks noChangeShapeType="1"/>
              </p:cNvSpPr>
              <p:nvPr/>
            </p:nvSpPr>
            <p:spPr bwMode="auto">
              <a:xfrm flipV="1">
                <a:off x="3594" y="3535"/>
                <a:ext cx="11" cy="50"/>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 name="Line 255"/>
              <p:cNvSpPr>
                <a:spLocks noChangeShapeType="1"/>
              </p:cNvSpPr>
              <p:nvPr/>
            </p:nvSpPr>
            <p:spPr bwMode="auto">
              <a:xfrm>
                <a:off x="1893" y="3218"/>
                <a:ext cx="17"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 name="Line 256"/>
              <p:cNvSpPr>
                <a:spLocks noChangeShapeType="1"/>
              </p:cNvSpPr>
              <p:nvPr/>
            </p:nvSpPr>
            <p:spPr bwMode="auto">
              <a:xfrm>
                <a:off x="2182" y="3485"/>
                <a:ext cx="17"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 name="Line 257"/>
              <p:cNvSpPr>
                <a:spLocks noChangeShapeType="1"/>
              </p:cNvSpPr>
              <p:nvPr/>
            </p:nvSpPr>
            <p:spPr bwMode="auto">
              <a:xfrm flipV="1">
                <a:off x="1799" y="2979"/>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Line 258"/>
              <p:cNvSpPr>
                <a:spLocks noChangeShapeType="1"/>
              </p:cNvSpPr>
              <p:nvPr/>
            </p:nvSpPr>
            <p:spPr bwMode="auto">
              <a:xfrm>
                <a:off x="3466" y="3958"/>
                <a:ext cx="6"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 name="Line 259"/>
              <p:cNvSpPr>
                <a:spLocks noChangeShapeType="1"/>
              </p:cNvSpPr>
              <p:nvPr/>
            </p:nvSpPr>
            <p:spPr bwMode="auto">
              <a:xfrm>
                <a:off x="1877" y="3190"/>
                <a:ext cx="16"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 name="Line 260"/>
              <p:cNvSpPr>
                <a:spLocks noChangeShapeType="1"/>
              </p:cNvSpPr>
              <p:nvPr/>
            </p:nvSpPr>
            <p:spPr bwMode="auto">
              <a:xfrm>
                <a:off x="2199" y="3491"/>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Line 261"/>
              <p:cNvSpPr>
                <a:spLocks noChangeShapeType="1"/>
              </p:cNvSpPr>
              <p:nvPr/>
            </p:nvSpPr>
            <p:spPr bwMode="auto">
              <a:xfrm>
                <a:off x="1860" y="3168"/>
                <a:ext cx="17"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Line 262"/>
              <p:cNvSpPr>
                <a:spLocks noChangeShapeType="1"/>
              </p:cNvSpPr>
              <p:nvPr/>
            </p:nvSpPr>
            <p:spPr bwMode="auto">
              <a:xfrm flipV="1">
                <a:off x="3605" y="3485"/>
                <a:ext cx="11" cy="50"/>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 name="Line 263"/>
              <p:cNvSpPr>
                <a:spLocks noChangeShapeType="1"/>
              </p:cNvSpPr>
              <p:nvPr/>
            </p:nvSpPr>
            <p:spPr bwMode="auto">
              <a:xfrm>
                <a:off x="3749" y="3051"/>
                <a:ext cx="6"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 name="Line 264"/>
              <p:cNvSpPr>
                <a:spLocks noChangeShapeType="1"/>
              </p:cNvSpPr>
              <p:nvPr/>
            </p:nvSpPr>
            <p:spPr bwMode="auto">
              <a:xfrm>
                <a:off x="1788" y="2984"/>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 name="Line 265"/>
              <p:cNvSpPr>
                <a:spLocks noChangeShapeType="1"/>
              </p:cNvSpPr>
              <p:nvPr/>
            </p:nvSpPr>
            <p:spPr bwMode="auto">
              <a:xfrm>
                <a:off x="2210" y="3491"/>
                <a:ext cx="17"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 name="Line 266"/>
              <p:cNvSpPr>
                <a:spLocks noChangeShapeType="1"/>
              </p:cNvSpPr>
              <p:nvPr/>
            </p:nvSpPr>
            <p:spPr bwMode="auto">
              <a:xfrm>
                <a:off x="1843" y="3140"/>
                <a:ext cx="17"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7" name="Line 267"/>
              <p:cNvSpPr>
                <a:spLocks noChangeShapeType="1"/>
              </p:cNvSpPr>
              <p:nvPr/>
            </p:nvSpPr>
            <p:spPr bwMode="auto">
              <a:xfrm>
                <a:off x="1827" y="3118"/>
                <a:ext cx="1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Line 268"/>
              <p:cNvSpPr>
                <a:spLocks noChangeShapeType="1"/>
              </p:cNvSpPr>
              <p:nvPr/>
            </p:nvSpPr>
            <p:spPr bwMode="auto">
              <a:xfrm>
                <a:off x="2227" y="3491"/>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 name="Line 269"/>
              <p:cNvSpPr>
                <a:spLocks noChangeShapeType="1"/>
              </p:cNvSpPr>
              <p:nvPr/>
            </p:nvSpPr>
            <p:spPr bwMode="auto">
              <a:xfrm>
                <a:off x="3460" y="3941"/>
                <a:ext cx="6"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 name="Line 270"/>
              <p:cNvSpPr>
                <a:spLocks noChangeShapeType="1"/>
              </p:cNvSpPr>
              <p:nvPr/>
            </p:nvSpPr>
            <p:spPr bwMode="auto">
              <a:xfrm flipV="1">
                <a:off x="1776" y="2984"/>
                <a:ext cx="12"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 name="Line 271"/>
              <p:cNvSpPr>
                <a:spLocks noChangeShapeType="1"/>
              </p:cNvSpPr>
              <p:nvPr/>
            </p:nvSpPr>
            <p:spPr bwMode="auto">
              <a:xfrm flipV="1">
                <a:off x="3616" y="3435"/>
                <a:ext cx="11" cy="50"/>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Line 272"/>
              <p:cNvSpPr>
                <a:spLocks noChangeShapeType="1"/>
              </p:cNvSpPr>
              <p:nvPr/>
            </p:nvSpPr>
            <p:spPr bwMode="auto">
              <a:xfrm>
                <a:off x="1810" y="3090"/>
                <a:ext cx="17"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Line 273"/>
              <p:cNvSpPr>
                <a:spLocks noChangeShapeType="1"/>
              </p:cNvSpPr>
              <p:nvPr/>
            </p:nvSpPr>
            <p:spPr bwMode="auto">
              <a:xfrm flipV="1">
                <a:off x="2238" y="3485"/>
                <a:ext cx="16"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 name="Line 274"/>
              <p:cNvSpPr>
                <a:spLocks noChangeShapeType="1"/>
              </p:cNvSpPr>
              <p:nvPr/>
            </p:nvSpPr>
            <p:spPr bwMode="auto">
              <a:xfrm>
                <a:off x="3744" y="3046"/>
                <a:ext cx="5"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Line 275"/>
              <p:cNvSpPr>
                <a:spLocks noChangeShapeType="1"/>
              </p:cNvSpPr>
              <p:nvPr/>
            </p:nvSpPr>
            <p:spPr bwMode="auto">
              <a:xfrm>
                <a:off x="1788" y="3062"/>
                <a:ext cx="22"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 name="Line 276"/>
              <p:cNvSpPr>
                <a:spLocks noChangeShapeType="1"/>
              </p:cNvSpPr>
              <p:nvPr/>
            </p:nvSpPr>
            <p:spPr bwMode="auto">
              <a:xfrm flipV="1">
                <a:off x="1765" y="2990"/>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 name="Line 277"/>
              <p:cNvSpPr>
                <a:spLocks noChangeShapeType="1"/>
              </p:cNvSpPr>
              <p:nvPr/>
            </p:nvSpPr>
            <p:spPr bwMode="auto">
              <a:xfrm flipV="1">
                <a:off x="3627" y="3385"/>
                <a:ext cx="11" cy="50"/>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8" name="Line 278"/>
              <p:cNvSpPr>
                <a:spLocks noChangeShapeType="1"/>
              </p:cNvSpPr>
              <p:nvPr/>
            </p:nvSpPr>
            <p:spPr bwMode="auto">
              <a:xfrm>
                <a:off x="1771" y="3035"/>
                <a:ext cx="17" cy="2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9" name="Line 279"/>
              <p:cNvSpPr>
                <a:spLocks noChangeShapeType="1"/>
              </p:cNvSpPr>
              <p:nvPr/>
            </p:nvSpPr>
            <p:spPr bwMode="auto">
              <a:xfrm>
                <a:off x="2254" y="3485"/>
                <a:ext cx="12"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0" name="Line 280"/>
              <p:cNvSpPr>
                <a:spLocks noChangeShapeType="1"/>
              </p:cNvSpPr>
              <p:nvPr/>
            </p:nvSpPr>
            <p:spPr bwMode="auto">
              <a:xfrm flipV="1">
                <a:off x="1754" y="3001"/>
                <a:ext cx="11"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1" name="Line 281"/>
              <p:cNvSpPr>
                <a:spLocks noChangeShapeType="1"/>
              </p:cNvSpPr>
              <p:nvPr/>
            </p:nvSpPr>
            <p:spPr bwMode="auto">
              <a:xfrm>
                <a:off x="3455" y="3925"/>
                <a:ext cx="5" cy="1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 name="Line 282"/>
              <p:cNvSpPr>
                <a:spLocks noChangeShapeType="1"/>
              </p:cNvSpPr>
              <p:nvPr/>
            </p:nvSpPr>
            <p:spPr bwMode="auto">
              <a:xfrm>
                <a:off x="1754" y="3007"/>
                <a:ext cx="17"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 name="Line 283"/>
              <p:cNvSpPr>
                <a:spLocks noChangeShapeType="1"/>
              </p:cNvSpPr>
              <p:nvPr/>
            </p:nvSpPr>
            <p:spPr bwMode="auto">
              <a:xfrm flipV="1">
                <a:off x="2266" y="3480"/>
                <a:ext cx="16"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 name="Line 284"/>
              <p:cNvSpPr>
                <a:spLocks noChangeShapeType="1"/>
              </p:cNvSpPr>
              <p:nvPr/>
            </p:nvSpPr>
            <p:spPr bwMode="auto">
              <a:xfrm>
                <a:off x="3738" y="3040"/>
                <a:ext cx="6"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 name="Line 285"/>
              <p:cNvSpPr>
                <a:spLocks noChangeShapeType="1"/>
              </p:cNvSpPr>
              <p:nvPr/>
            </p:nvSpPr>
            <p:spPr bwMode="auto">
              <a:xfrm flipV="1">
                <a:off x="3638" y="3335"/>
                <a:ext cx="11" cy="50"/>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 name="Oval 286"/>
              <p:cNvSpPr>
                <a:spLocks noChangeArrowheads="1"/>
              </p:cNvSpPr>
              <p:nvPr/>
            </p:nvSpPr>
            <p:spPr bwMode="auto">
              <a:xfrm>
                <a:off x="1721" y="2973"/>
                <a:ext cx="72" cy="73"/>
              </a:xfrm>
              <a:prstGeom prst="ellipse">
                <a:avLst/>
              </a:prstGeom>
              <a:solidFill>
                <a:srgbClr val="000000"/>
              </a:solidFill>
              <a:ln w="0">
                <a:solidFill>
                  <a:srgbClr val="000000"/>
                </a:solidFill>
                <a:round/>
              </a:ln>
            </p:spPr>
            <p:txBody>
              <a:bodyPr/>
              <a:lstStyle/>
              <a:p>
                <a:endParaRPr lang="zh-CN" altLang="zh-CN"/>
              </a:p>
            </p:txBody>
          </p:sp>
          <p:sp>
            <p:nvSpPr>
              <p:cNvPr id="107" name="Line 287"/>
              <p:cNvSpPr>
                <a:spLocks noChangeShapeType="1"/>
              </p:cNvSpPr>
              <p:nvPr/>
            </p:nvSpPr>
            <p:spPr bwMode="auto">
              <a:xfrm flipV="1">
                <a:off x="2282" y="3468"/>
                <a:ext cx="11" cy="1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 name="Line 288"/>
              <p:cNvSpPr>
                <a:spLocks noChangeShapeType="1"/>
              </p:cNvSpPr>
              <p:nvPr/>
            </p:nvSpPr>
            <p:spPr bwMode="auto">
              <a:xfrm flipV="1">
                <a:off x="3649" y="3285"/>
                <a:ext cx="6" cy="50"/>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 name="Line 289"/>
              <p:cNvSpPr>
                <a:spLocks noChangeShapeType="1"/>
              </p:cNvSpPr>
              <p:nvPr/>
            </p:nvSpPr>
            <p:spPr bwMode="auto">
              <a:xfrm>
                <a:off x="3733" y="3040"/>
                <a:ext cx="5"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 name="Line 290"/>
              <p:cNvSpPr>
                <a:spLocks noChangeShapeType="1"/>
              </p:cNvSpPr>
              <p:nvPr/>
            </p:nvSpPr>
            <p:spPr bwMode="auto">
              <a:xfrm>
                <a:off x="3449" y="3902"/>
                <a:ext cx="6" cy="2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1" name="Line 291"/>
              <p:cNvSpPr>
                <a:spLocks noChangeShapeType="1"/>
              </p:cNvSpPr>
              <p:nvPr/>
            </p:nvSpPr>
            <p:spPr bwMode="auto">
              <a:xfrm flipV="1">
                <a:off x="2293" y="3463"/>
                <a:ext cx="11"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 name="Line 292"/>
              <p:cNvSpPr>
                <a:spLocks noChangeShapeType="1"/>
              </p:cNvSpPr>
              <p:nvPr/>
            </p:nvSpPr>
            <p:spPr bwMode="auto">
              <a:xfrm flipV="1">
                <a:off x="3655" y="3240"/>
                <a:ext cx="11" cy="4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 name="Line 293"/>
              <p:cNvSpPr>
                <a:spLocks noChangeShapeType="1"/>
              </p:cNvSpPr>
              <p:nvPr/>
            </p:nvSpPr>
            <p:spPr bwMode="auto">
              <a:xfrm flipV="1">
                <a:off x="3727" y="3040"/>
                <a:ext cx="6"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 name="Line 294"/>
              <p:cNvSpPr>
                <a:spLocks noChangeShapeType="1"/>
              </p:cNvSpPr>
              <p:nvPr/>
            </p:nvSpPr>
            <p:spPr bwMode="auto">
              <a:xfrm flipV="1">
                <a:off x="2304" y="3457"/>
                <a:ext cx="17"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5" name="Line 295"/>
              <p:cNvSpPr>
                <a:spLocks noChangeShapeType="1"/>
              </p:cNvSpPr>
              <p:nvPr/>
            </p:nvSpPr>
            <p:spPr bwMode="auto">
              <a:xfrm flipV="1">
                <a:off x="3666" y="3201"/>
                <a:ext cx="11" cy="39"/>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 name="Line 296"/>
              <p:cNvSpPr>
                <a:spLocks noChangeShapeType="1"/>
              </p:cNvSpPr>
              <p:nvPr/>
            </p:nvSpPr>
            <p:spPr bwMode="auto">
              <a:xfrm flipV="1">
                <a:off x="3722" y="3046"/>
                <a:ext cx="5"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 name="Line 297"/>
              <p:cNvSpPr>
                <a:spLocks noChangeShapeType="1"/>
              </p:cNvSpPr>
              <p:nvPr/>
            </p:nvSpPr>
            <p:spPr bwMode="auto">
              <a:xfrm flipV="1">
                <a:off x="3677" y="3162"/>
                <a:ext cx="11" cy="39"/>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 name="Line 298"/>
              <p:cNvSpPr>
                <a:spLocks noChangeShapeType="1"/>
              </p:cNvSpPr>
              <p:nvPr/>
            </p:nvSpPr>
            <p:spPr bwMode="auto">
              <a:xfrm flipV="1">
                <a:off x="2321" y="3446"/>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 name="Line 299"/>
              <p:cNvSpPr>
                <a:spLocks noChangeShapeType="1"/>
              </p:cNvSpPr>
              <p:nvPr/>
            </p:nvSpPr>
            <p:spPr bwMode="auto">
              <a:xfrm flipV="1">
                <a:off x="3711" y="3057"/>
                <a:ext cx="11"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0" name="Line 300"/>
              <p:cNvSpPr>
                <a:spLocks noChangeShapeType="1"/>
              </p:cNvSpPr>
              <p:nvPr/>
            </p:nvSpPr>
            <p:spPr bwMode="auto">
              <a:xfrm>
                <a:off x="3444" y="3880"/>
                <a:ext cx="5"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 name="Line 301"/>
              <p:cNvSpPr>
                <a:spLocks noChangeShapeType="1"/>
              </p:cNvSpPr>
              <p:nvPr/>
            </p:nvSpPr>
            <p:spPr bwMode="auto">
              <a:xfrm flipV="1">
                <a:off x="3688" y="3129"/>
                <a:ext cx="6" cy="3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 name="Line 302"/>
              <p:cNvSpPr>
                <a:spLocks noChangeShapeType="1"/>
              </p:cNvSpPr>
              <p:nvPr/>
            </p:nvSpPr>
            <p:spPr bwMode="auto">
              <a:xfrm flipV="1">
                <a:off x="3705" y="3079"/>
                <a:ext cx="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 name="Line 303"/>
              <p:cNvSpPr>
                <a:spLocks noChangeShapeType="1"/>
              </p:cNvSpPr>
              <p:nvPr/>
            </p:nvSpPr>
            <p:spPr bwMode="auto">
              <a:xfrm flipV="1">
                <a:off x="3694" y="3101"/>
                <a:ext cx="11"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 name="Freeform 304"/>
              <p:cNvSpPr/>
              <p:nvPr/>
            </p:nvSpPr>
            <p:spPr bwMode="auto">
              <a:xfrm>
                <a:off x="2332" y="3424"/>
                <a:ext cx="28" cy="22"/>
              </a:xfrm>
              <a:custGeom>
                <a:avLst/>
                <a:gdLst>
                  <a:gd name="T0" fmla="*/ 0 w 5"/>
                  <a:gd name="T1" fmla="*/ 4 h 4"/>
                  <a:gd name="T2" fmla="*/ 3 w 5"/>
                  <a:gd name="T3" fmla="*/ 2 h 4"/>
                  <a:gd name="T4" fmla="*/ 5 w 5"/>
                  <a:gd name="T5" fmla="*/ 0 h 4"/>
                  <a:gd name="T6" fmla="*/ 0 60000 65536"/>
                  <a:gd name="T7" fmla="*/ 0 60000 65536"/>
                  <a:gd name="T8" fmla="*/ 0 60000 65536"/>
                  <a:gd name="T9" fmla="*/ 0 w 5"/>
                  <a:gd name="T10" fmla="*/ 0 h 4"/>
                  <a:gd name="T11" fmla="*/ 5 w 5"/>
                  <a:gd name="T12" fmla="*/ 4 h 4"/>
                </a:gdLst>
                <a:ahLst/>
                <a:cxnLst>
                  <a:cxn ang="T6">
                    <a:pos x="T0" y="T1"/>
                  </a:cxn>
                  <a:cxn ang="T7">
                    <a:pos x="T2" y="T3"/>
                  </a:cxn>
                  <a:cxn ang="T8">
                    <a:pos x="T4" y="T5"/>
                  </a:cxn>
                </a:cxnLst>
                <a:rect l="T9" t="T10" r="T11" b="T12"/>
                <a:pathLst>
                  <a:path w="5" h="4">
                    <a:moveTo>
                      <a:pt x="0" y="4"/>
                    </a:moveTo>
                    <a:lnTo>
                      <a:pt x="3" y="2"/>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 name="Line 305"/>
              <p:cNvSpPr>
                <a:spLocks noChangeShapeType="1"/>
              </p:cNvSpPr>
              <p:nvPr/>
            </p:nvSpPr>
            <p:spPr bwMode="auto">
              <a:xfrm>
                <a:off x="3438" y="3852"/>
                <a:ext cx="6"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6" name="Freeform 306"/>
              <p:cNvSpPr/>
              <p:nvPr/>
            </p:nvSpPr>
            <p:spPr bwMode="auto">
              <a:xfrm>
                <a:off x="2360" y="3396"/>
                <a:ext cx="28" cy="28"/>
              </a:xfrm>
              <a:custGeom>
                <a:avLst/>
                <a:gdLst>
                  <a:gd name="T0" fmla="*/ 0 w 5"/>
                  <a:gd name="T1" fmla="*/ 5 h 5"/>
                  <a:gd name="T2" fmla="*/ 3 w 5"/>
                  <a:gd name="T3" fmla="*/ 3 h 5"/>
                  <a:gd name="T4" fmla="*/ 5 w 5"/>
                  <a:gd name="T5" fmla="*/ 0 h 5"/>
                  <a:gd name="T6" fmla="*/ 0 60000 65536"/>
                  <a:gd name="T7" fmla="*/ 0 60000 65536"/>
                  <a:gd name="T8" fmla="*/ 0 60000 65536"/>
                  <a:gd name="T9" fmla="*/ 0 w 5"/>
                  <a:gd name="T10" fmla="*/ 0 h 5"/>
                  <a:gd name="T11" fmla="*/ 5 w 5"/>
                  <a:gd name="T12" fmla="*/ 5 h 5"/>
                </a:gdLst>
                <a:ahLst/>
                <a:cxnLst>
                  <a:cxn ang="T6">
                    <a:pos x="T0" y="T1"/>
                  </a:cxn>
                  <a:cxn ang="T7">
                    <a:pos x="T2" y="T3"/>
                  </a:cxn>
                  <a:cxn ang="T8">
                    <a:pos x="T4" y="T5"/>
                  </a:cxn>
                </a:cxnLst>
                <a:rect l="T9" t="T10" r="T11" b="T12"/>
                <a:pathLst>
                  <a:path w="5" h="5">
                    <a:moveTo>
                      <a:pt x="0" y="5"/>
                    </a:moveTo>
                    <a:lnTo>
                      <a:pt x="3" y="3"/>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7" name="Line 307"/>
              <p:cNvSpPr>
                <a:spLocks noChangeShapeType="1"/>
              </p:cNvSpPr>
              <p:nvPr/>
            </p:nvSpPr>
            <p:spPr bwMode="auto">
              <a:xfrm>
                <a:off x="3433" y="3824"/>
                <a:ext cx="5"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8" name="Freeform 308"/>
              <p:cNvSpPr/>
              <p:nvPr/>
            </p:nvSpPr>
            <p:spPr bwMode="auto">
              <a:xfrm>
                <a:off x="2388" y="3368"/>
                <a:ext cx="28" cy="28"/>
              </a:xfrm>
              <a:custGeom>
                <a:avLst/>
                <a:gdLst>
                  <a:gd name="T0" fmla="*/ 0 w 5"/>
                  <a:gd name="T1" fmla="*/ 5 h 5"/>
                  <a:gd name="T2" fmla="*/ 3 w 5"/>
                  <a:gd name="T3" fmla="*/ 3 h 5"/>
                  <a:gd name="T4" fmla="*/ 5 w 5"/>
                  <a:gd name="T5" fmla="*/ 0 h 5"/>
                  <a:gd name="T6" fmla="*/ 0 60000 65536"/>
                  <a:gd name="T7" fmla="*/ 0 60000 65536"/>
                  <a:gd name="T8" fmla="*/ 0 60000 65536"/>
                  <a:gd name="T9" fmla="*/ 0 w 5"/>
                  <a:gd name="T10" fmla="*/ 0 h 5"/>
                  <a:gd name="T11" fmla="*/ 5 w 5"/>
                  <a:gd name="T12" fmla="*/ 5 h 5"/>
                </a:gdLst>
                <a:ahLst/>
                <a:cxnLst>
                  <a:cxn ang="T6">
                    <a:pos x="T0" y="T1"/>
                  </a:cxn>
                  <a:cxn ang="T7">
                    <a:pos x="T2" y="T3"/>
                  </a:cxn>
                  <a:cxn ang="T8">
                    <a:pos x="T4" y="T5"/>
                  </a:cxn>
                </a:cxnLst>
                <a:rect l="T9" t="T10" r="T11" b="T12"/>
                <a:pathLst>
                  <a:path w="5" h="5">
                    <a:moveTo>
                      <a:pt x="0" y="5"/>
                    </a:moveTo>
                    <a:lnTo>
                      <a:pt x="3" y="3"/>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9" name="Line 309"/>
              <p:cNvSpPr>
                <a:spLocks noChangeShapeType="1"/>
              </p:cNvSpPr>
              <p:nvPr/>
            </p:nvSpPr>
            <p:spPr bwMode="auto">
              <a:xfrm>
                <a:off x="3433" y="3797"/>
                <a:ext cx="1" cy="2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0" name="Freeform 310"/>
              <p:cNvSpPr/>
              <p:nvPr/>
            </p:nvSpPr>
            <p:spPr bwMode="auto">
              <a:xfrm>
                <a:off x="2416" y="3340"/>
                <a:ext cx="27" cy="28"/>
              </a:xfrm>
              <a:custGeom>
                <a:avLst/>
                <a:gdLst>
                  <a:gd name="T0" fmla="*/ 0 w 5"/>
                  <a:gd name="T1" fmla="*/ 5 h 5"/>
                  <a:gd name="T2" fmla="*/ 3 w 5"/>
                  <a:gd name="T3" fmla="*/ 3 h 5"/>
                  <a:gd name="T4" fmla="*/ 5 w 5"/>
                  <a:gd name="T5" fmla="*/ 0 h 5"/>
                  <a:gd name="T6" fmla="*/ 0 60000 65536"/>
                  <a:gd name="T7" fmla="*/ 0 60000 65536"/>
                  <a:gd name="T8" fmla="*/ 0 60000 65536"/>
                  <a:gd name="T9" fmla="*/ 0 w 5"/>
                  <a:gd name="T10" fmla="*/ 0 h 5"/>
                  <a:gd name="T11" fmla="*/ 5 w 5"/>
                  <a:gd name="T12" fmla="*/ 5 h 5"/>
                </a:gdLst>
                <a:ahLst/>
                <a:cxnLst>
                  <a:cxn ang="T6">
                    <a:pos x="T0" y="T1"/>
                  </a:cxn>
                  <a:cxn ang="T7">
                    <a:pos x="T2" y="T3"/>
                  </a:cxn>
                  <a:cxn ang="T8">
                    <a:pos x="T4" y="T5"/>
                  </a:cxn>
                </a:cxnLst>
                <a:rect l="T9" t="T10" r="T11" b="T12"/>
                <a:pathLst>
                  <a:path w="5" h="5">
                    <a:moveTo>
                      <a:pt x="0" y="5"/>
                    </a:moveTo>
                    <a:lnTo>
                      <a:pt x="3" y="3"/>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 name="Line 311"/>
              <p:cNvSpPr>
                <a:spLocks noChangeShapeType="1"/>
              </p:cNvSpPr>
              <p:nvPr/>
            </p:nvSpPr>
            <p:spPr bwMode="auto">
              <a:xfrm>
                <a:off x="3427" y="3763"/>
                <a:ext cx="6" cy="34"/>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2" name="Freeform 312"/>
              <p:cNvSpPr/>
              <p:nvPr/>
            </p:nvSpPr>
            <p:spPr bwMode="auto">
              <a:xfrm>
                <a:off x="2443" y="3307"/>
                <a:ext cx="28" cy="33"/>
              </a:xfrm>
              <a:custGeom>
                <a:avLst/>
                <a:gdLst>
                  <a:gd name="T0" fmla="*/ 0 w 5"/>
                  <a:gd name="T1" fmla="*/ 6 h 6"/>
                  <a:gd name="T2" fmla="*/ 3 w 5"/>
                  <a:gd name="T3" fmla="*/ 3 h 6"/>
                  <a:gd name="T4" fmla="*/ 5 w 5"/>
                  <a:gd name="T5" fmla="*/ 0 h 6"/>
                  <a:gd name="T6" fmla="*/ 0 60000 65536"/>
                  <a:gd name="T7" fmla="*/ 0 60000 65536"/>
                  <a:gd name="T8" fmla="*/ 0 60000 65536"/>
                  <a:gd name="T9" fmla="*/ 0 w 5"/>
                  <a:gd name="T10" fmla="*/ 0 h 6"/>
                  <a:gd name="T11" fmla="*/ 5 w 5"/>
                  <a:gd name="T12" fmla="*/ 6 h 6"/>
                </a:gdLst>
                <a:ahLst/>
                <a:cxnLst>
                  <a:cxn ang="T6">
                    <a:pos x="T0" y="T1"/>
                  </a:cxn>
                  <a:cxn ang="T7">
                    <a:pos x="T2" y="T3"/>
                  </a:cxn>
                  <a:cxn ang="T8">
                    <a:pos x="T4" y="T5"/>
                  </a:cxn>
                </a:cxnLst>
                <a:rect l="T9" t="T10" r="T11" b="T12"/>
                <a:pathLst>
                  <a:path w="5" h="6">
                    <a:moveTo>
                      <a:pt x="0" y="6"/>
                    </a:moveTo>
                    <a:lnTo>
                      <a:pt x="3" y="3"/>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 name="Line 313"/>
              <p:cNvSpPr>
                <a:spLocks noChangeShapeType="1"/>
              </p:cNvSpPr>
              <p:nvPr/>
            </p:nvSpPr>
            <p:spPr bwMode="auto">
              <a:xfrm>
                <a:off x="3422" y="3735"/>
                <a:ext cx="5"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4" name="Freeform 314"/>
              <p:cNvSpPr/>
              <p:nvPr/>
            </p:nvSpPr>
            <p:spPr bwMode="auto">
              <a:xfrm>
                <a:off x="2471" y="3274"/>
                <a:ext cx="34" cy="33"/>
              </a:xfrm>
              <a:custGeom>
                <a:avLst/>
                <a:gdLst>
                  <a:gd name="T0" fmla="*/ 0 w 6"/>
                  <a:gd name="T1" fmla="*/ 6 h 6"/>
                  <a:gd name="T2" fmla="*/ 3 w 6"/>
                  <a:gd name="T3" fmla="*/ 3 h 6"/>
                  <a:gd name="T4" fmla="*/ 6 w 6"/>
                  <a:gd name="T5" fmla="*/ 0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6"/>
                    </a:moveTo>
                    <a:lnTo>
                      <a:pt x="3" y="3"/>
                    </a:lnTo>
                    <a:lnTo>
                      <a:pt x="6"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 name="Line 315"/>
              <p:cNvSpPr>
                <a:spLocks noChangeShapeType="1"/>
              </p:cNvSpPr>
              <p:nvPr/>
            </p:nvSpPr>
            <p:spPr bwMode="auto">
              <a:xfrm>
                <a:off x="3416" y="3702"/>
                <a:ext cx="6" cy="3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6" name="Freeform 316"/>
              <p:cNvSpPr/>
              <p:nvPr/>
            </p:nvSpPr>
            <p:spPr bwMode="auto">
              <a:xfrm>
                <a:off x="2505" y="3240"/>
                <a:ext cx="27" cy="34"/>
              </a:xfrm>
              <a:custGeom>
                <a:avLst/>
                <a:gdLst>
                  <a:gd name="T0" fmla="*/ 0 w 5"/>
                  <a:gd name="T1" fmla="*/ 6 h 6"/>
                  <a:gd name="T2" fmla="*/ 2 w 5"/>
                  <a:gd name="T3" fmla="*/ 3 h 6"/>
                  <a:gd name="T4" fmla="*/ 5 w 5"/>
                  <a:gd name="T5" fmla="*/ 0 h 6"/>
                  <a:gd name="T6" fmla="*/ 0 60000 65536"/>
                  <a:gd name="T7" fmla="*/ 0 60000 65536"/>
                  <a:gd name="T8" fmla="*/ 0 60000 65536"/>
                  <a:gd name="T9" fmla="*/ 0 w 5"/>
                  <a:gd name="T10" fmla="*/ 0 h 6"/>
                  <a:gd name="T11" fmla="*/ 5 w 5"/>
                  <a:gd name="T12" fmla="*/ 6 h 6"/>
                </a:gdLst>
                <a:ahLst/>
                <a:cxnLst>
                  <a:cxn ang="T6">
                    <a:pos x="T0" y="T1"/>
                  </a:cxn>
                  <a:cxn ang="T7">
                    <a:pos x="T2" y="T3"/>
                  </a:cxn>
                  <a:cxn ang="T8">
                    <a:pos x="T4" y="T5"/>
                  </a:cxn>
                </a:cxnLst>
                <a:rect l="T9" t="T10" r="T11" b="T12"/>
                <a:pathLst>
                  <a:path w="5" h="6">
                    <a:moveTo>
                      <a:pt x="0" y="6"/>
                    </a:moveTo>
                    <a:lnTo>
                      <a:pt x="2" y="3"/>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 name="Line 317"/>
              <p:cNvSpPr>
                <a:spLocks noChangeShapeType="1"/>
              </p:cNvSpPr>
              <p:nvPr/>
            </p:nvSpPr>
            <p:spPr bwMode="auto">
              <a:xfrm>
                <a:off x="3410" y="3674"/>
                <a:ext cx="6"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 name="Freeform 318"/>
              <p:cNvSpPr/>
              <p:nvPr/>
            </p:nvSpPr>
            <p:spPr bwMode="auto">
              <a:xfrm>
                <a:off x="2532" y="3207"/>
                <a:ext cx="28" cy="33"/>
              </a:xfrm>
              <a:custGeom>
                <a:avLst/>
                <a:gdLst>
                  <a:gd name="T0" fmla="*/ 0 w 5"/>
                  <a:gd name="T1" fmla="*/ 6 h 6"/>
                  <a:gd name="T2" fmla="*/ 3 w 5"/>
                  <a:gd name="T3" fmla="*/ 3 h 6"/>
                  <a:gd name="T4" fmla="*/ 5 w 5"/>
                  <a:gd name="T5" fmla="*/ 0 h 6"/>
                  <a:gd name="T6" fmla="*/ 0 60000 65536"/>
                  <a:gd name="T7" fmla="*/ 0 60000 65536"/>
                  <a:gd name="T8" fmla="*/ 0 60000 65536"/>
                  <a:gd name="T9" fmla="*/ 0 w 5"/>
                  <a:gd name="T10" fmla="*/ 0 h 6"/>
                  <a:gd name="T11" fmla="*/ 5 w 5"/>
                  <a:gd name="T12" fmla="*/ 6 h 6"/>
                </a:gdLst>
                <a:ahLst/>
                <a:cxnLst>
                  <a:cxn ang="T6">
                    <a:pos x="T0" y="T1"/>
                  </a:cxn>
                  <a:cxn ang="T7">
                    <a:pos x="T2" y="T3"/>
                  </a:cxn>
                  <a:cxn ang="T8">
                    <a:pos x="T4" y="T5"/>
                  </a:cxn>
                </a:cxnLst>
                <a:rect l="T9" t="T10" r="T11" b="T12"/>
                <a:pathLst>
                  <a:path w="5" h="6">
                    <a:moveTo>
                      <a:pt x="0" y="6"/>
                    </a:moveTo>
                    <a:lnTo>
                      <a:pt x="3" y="3"/>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9" name="Line 319"/>
              <p:cNvSpPr>
                <a:spLocks noChangeShapeType="1"/>
              </p:cNvSpPr>
              <p:nvPr/>
            </p:nvSpPr>
            <p:spPr bwMode="auto">
              <a:xfrm>
                <a:off x="3405" y="3646"/>
                <a:ext cx="5"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0" name="Freeform 320"/>
              <p:cNvSpPr/>
              <p:nvPr/>
            </p:nvSpPr>
            <p:spPr bwMode="auto">
              <a:xfrm>
                <a:off x="2560" y="3174"/>
                <a:ext cx="33" cy="33"/>
              </a:xfrm>
              <a:custGeom>
                <a:avLst/>
                <a:gdLst>
                  <a:gd name="T0" fmla="*/ 0 w 6"/>
                  <a:gd name="T1" fmla="*/ 6 h 6"/>
                  <a:gd name="T2" fmla="*/ 3 w 6"/>
                  <a:gd name="T3" fmla="*/ 2 h 6"/>
                  <a:gd name="T4" fmla="*/ 6 w 6"/>
                  <a:gd name="T5" fmla="*/ 0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6"/>
                    </a:moveTo>
                    <a:lnTo>
                      <a:pt x="3" y="2"/>
                    </a:lnTo>
                    <a:lnTo>
                      <a:pt x="6"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1" name="Line 321"/>
              <p:cNvSpPr>
                <a:spLocks noChangeShapeType="1"/>
              </p:cNvSpPr>
              <p:nvPr/>
            </p:nvSpPr>
            <p:spPr bwMode="auto">
              <a:xfrm>
                <a:off x="3399" y="3624"/>
                <a:ext cx="6"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2" name="Line 322"/>
              <p:cNvSpPr>
                <a:spLocks noChangeShapeType="1"/>
              </p:cNvSpPr>
              <p:nvPr/>
            </p:nvSpPr>
            <p:spPr bwMode="auto">
              <a:xfrm flipV="1">
                <a:off x="2593" y="3157"/>
                <a:ext cx="17"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 name="Line 323"/>
              <p:cNvSpPr>
                <a:spLocks noChangeShapeType="1"/>
              </p:cNvSpPr>
              <p:nvPr/>
            </p:nvSpPr>
            <p:spPr bwMode="auto">
              <a:xfrm>
                <a:off x="3394" y="3602"/>
                <a:ext cx="5"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 name="Freeform 324"/>
              <p:cNvSpPr/>
              <p:nvPr/>
            </p:nvSpPr>
            <p:spPr bwMode="auto">
              <a:xfrm>
                <a:off x="2610" y="3124"/>
                <a:ext cx="28" cy="33"/>
              </a:xfrm>
              <a:custGeom>
                <a:avLst/>
                <a:gdLst>
                  <a:gd name="T0" fmla="*/ 0 w 5"/>
                  <a:gd name="T1" fmla="*/ 6 h 6"/>
                  <a:gd name="T2" fmla="*/ 2 w 5"/>
                  <a:gd name="T3" fmla="*/ 3 h 6"/>
                  <a:gd name="T4" fmla="*/ 5 w 5"/>
                  <a:gd name="T5" fmla="*/ 0 h 6"/>
                  <a:gd name="T6" fmla="*/ 0 60000 65536"/>
                  <a:gd name="T7" fmla="*/ 0 60000 65536"/>
                  <a:gd name="T8" fmla="*/ 0 60000 65536"/>
                  <a:gd name="T9" fmla="*/ 0 w 5"/>
                  <a:gd name="T10" fmla="*/ 0 h 6"/>
                  <a:gd name="T11" fmla="*/ 5 w 5"/>
                  <a:gd name="T12" fmla="*/ 6 h 6"/>
                </a:gdLst>
                <a:ahLst/>
                <a:cxnLst>
                  <a:cxn ang="T6">
                    <a:pos x="T0" y="T1"/>
                  </a:cxn>
                  <a:cxn ang="T7">
                    <a:pos x="T2" y="T3"/>
                  </a:cxn>
                  <a:cxn ang="T8">
                    <a:pos x="T4" y="T5"/>
                  </a:cxn>
                </a:cxnLst>
                <a:rect l="T9" t="T10" r="T11" b="T12"/>
                <a:pathLst>
                  <a:path w="5" h="6">
                    <a:moveTo>
                      <a:pt x="0" y="6"/>
                    </a:moveTo>
                    <a:lnTo>
                      <a:pt x="2" y="3"/>
                    </a:lnTo>
                    <a:lnTo>
                      <a:pt x="5"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 name="Line 325"/>
              <p:cNvSpPr>
                <a:spLocks noChangeShapeType="1"/>
              </p:cNvSpPr>
              <p:nvPr/>
            </p:nvSpPr>
            <p:spPr bwMode="auto">
              <a:xfrm>
                <a:off x="3388" y="3585"/>
                <a:ext cx="6"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6" name="Freeform 326"/>
              <p:cNvSpPr/>
              <p:nvPr/>
            </p:nvSpPr>
            <p:spPr bwMode="auto">
              <a:xfrm>
                <a:off x="2638" y="3096"/>
                <a:ext cx="33" cy="28"/>
              </a:xfrm>
              <a:custGeom>
                <a:avLst/>
                <a:gdLst>
                  <a:gd name="T0" fmla="*/ 0 w 6"/>
                  <a:gd name="T1" fmla="*/ 5 h 5"/>
                  <a:gd name="T2" fmla="*/ 3 w 6"/>
                  <a:gd name="T3" fmla="*/ 3 h 5"/>
                  <a:gd name="T4" fmla="*/ 6 w 6"/>
                  <a:gd name="T5" fmla="*/ 0 h 5"/>
                  <a:gd name="T6" fmla="*/ 0 60000 65536"/>
                  <a:gd name="T7" fmla="*/ 0 60000 65536"/>
                  <a:gd name="T8" fmla="*/ 0 60000 65536"/>
                  <a:gd name="T9" fmla="*/ 0 w 6"/>
                  <a:gd name="T10" fmla="*/ 0 h 5"/>
                  <a:gd name="T11" fmla="*/ 6 w 6"/>
                  <a:gd name="T12" fmla="*/ 5 h 5"/>
                </a:gdLst>
                <a:ahLst/>
                <a:cxnLst>
                  <a:cxn ang="T6">
                    <a:pos x="T0" y="T1"/>
                  </a:cxn>
                  <a:cxn ang="T7">
                    <a:pos x="T2" y="T3"/>
                  </a:cxn>
                  <a:cxn ang="T8">
                    <a:pos x="T4" y="T5"/>
                  </a:cxn>
                </a:cxnLst>
                <a:rect l="T9" t="T10" r="T11" b="T12"/>
                <a:pathLst>
                  <a:path w="6" h="5">
                    <a:moveTo>
                      <a:pt x="0" y="5"/>
                    </a:moveTo>
                    <a:lnTo>
                      <a:pt x="3" y="3"/>
                    </a:lnTo>
                    <a:lnTo>
                      <a:pt x="6"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 name="Line 327"/>
              <p:cNvSpPr>
                <a:spLocks noChangeShapeType="1"/>
              </p:cNvSpPr>
              <p:nvPr/>
            </p:nvSpPr>
            <p:spPr bwMode="auto">
              <a:xfrm>
                <a:off x="3377" y="3574"/>
                <a:ext cx="11"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8" name="Line 328"/>
              <p:cNvSpPr>
                <a:spLocks noChangeShapeType="1"/>
              </p:cNvSpPr>
              <p:nvPr/>
            </p:nvSpPr>
            <p:spPr bwMode="auto">
              <a:xfrm flipV="1">
                <a:off x="2671" y="3085"/>
                <a:ext cx="17"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9" name="Line 329"/>
              <p:cNvSpPr>
                <a:spLocks noChangeShapeType="1"/>
              </p:cNvSpPr>
              <p:nvPr/>
            </p:nvSpPr>
            <p:spPr bwMode="auto">
              <a:xfrm>
                <a:off x="3372" y="3563"/>
                <a:ext cx="5"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 name="Freeform 330"/>
              <p:cNvSpPr/>
              <p:nvPr/>
            </p:nvSpPr>
            <p:spPr bwMode="auto">
              <a:xfrm>
                <a:off x="2688" y="3062"/>
                <a:ext cx="33" cy="23"/>
              </a:xfrm>
              <a:custGeom>
                <a:avLst/>
                <a:gdLst>
                  <a:gd name="T0" fmla="*/ 0 w 6"/>
                  <a:gd name="T1" fmla="*/ 4 h 4"/>
                  <a:gd name="T2" fmla="*/ 3 w 6"/>
                  <a:gd name="T3" fmla="*/ 2 h 4"/>
                  <a:gd name="T4" fmla="*/ 6 w 6"/>
                  <a:gd name="T5" fmla="*/ 0 h 4"/>
                  <a:gd name="T6" fmla="*/ 0 60000 65536"/>
                  <a:gd name="T7" fmla="*/ 0 60000 65536"/>
                  <a:gd name="T8" fmla="*/ 0 60000 65536"/>
                  <a:gd name="T9" fmla="*/ 0 w 6"/>
                  <a:gd name="T10" fmla="*/ 0 h 4"/>
                  <a:gd name="T11" fmla="*/ 6 w 6"/>
                  <a:gd name="T12" fmla="*/ 4 h 4"/>
                </a:gdLst>
                <a:ahLst/>
                <a:cxnLst>
                  <a:cxn ang="T6">
                    <a:pos x="T0" y="T1"/>
                  </a:cxn>
                  <a:cxn ang="T7">
                    <a:pos x="T2" y="T3"/>
                  </a:cxn>
                  <a:cxn ang="T8">
                    <a:pos x="T4" y="T5"/>
                  </a:cxn>
                </a:cxnLst>
                <a:rect l="T9" t="T10" r="T11" b="T12"/>
                <a:pathLst>
                  <a:path w="6" h="4">
                    <a:moveTo>
                      <a:pt x="0" y="4"/>
                    </a:moveTo>
                    <a:lnTo>
                      <a:pt x="3" y="2"/>
                    </a:lnTo>
                    <a:lnTo>
                      <a:pt x="6"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 name="Line 331"/>
              <p:cNvSpPr>
                <a:spLocks noChangeShapeType="1"/>
              </p:cNvSpPr>
              <p:nvPr/>
            </p:nvSpPr>
            <p:spPr bwMode="auto">
              <a:xfrm>
                <a:off x="3366" y="3563"/>
                <a:ext cx="6"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2" name="Line 332"/>
              <p:cNvSpPr>
                <a:spLocks noChangeShapeType="1"/>
              </p:cNvSpPr>
              <p:nvPr/>
            </p:nvSpPr>
            <p:spPr bwMode="auto">
              <a:xfrm flipV="1">
                <a:off x="2721" y="3051"/>
                <a:ext cx="17"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3" name="Line 333"/>
              <p:cNvSpPr>
                <a:spLocks noChangeShapeType="1"/>
              </p:cNvSpPr>
              <p:nvPr/>
            </p:nvSpPr>
            <p:spPr bwMode="auto">
              <a:xfrm>
                <a:off x="3355" y="3563"/>
                <a:ext cx="11"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 name="Line 334"/>
              <p:cNvSpPr>
                <a:spLocks noChangeShapeType="1"/>
              </p:cNvSpPr>
              <p:nvPr/>
            </p:nvSpPr>
            <p:spPr bwMode="auto">
              <a:xfrm flipV="1">
                <a:off x="2738" y="3046"/>
                <a:ext cx="17"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 name="Line 335"/>
              <p:cNvSpPr>
                <a:spLocks noChangeShapeType="1"/>
              </p:cNvSpPr>
              <p:nvPr/>
            </p:nvSpPr>
            <p:spPr bwMode="auto">
              <a:xfrm flipV="1">
                <a:off x="3349" y="3563"/>
                <a:ext cx="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6" name="Line 336"/>
              <p:cNvSpPr>
                <a:spLocks noChangeShapeType="1"/>
              </p:cNvSpPr>
              <p:nvPr/>
            </p:nvSpPr>
            <p:spPr bwMode="auto">
              <a:xfrm flipV="1">
                <a:off x="2755" y="3035"/>
                <a:ext cx="1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7" name="Oval 337"/>
              <p:cNvSpPr>
                <a:spLocks noChangeArrowheads="1"/>
              </p:cNvSpPr>
              <p:nvPr/>
            </p:nvSpPr>
            <p:spPr bwMode="auto">
              <a:xfrm>
                <a:off x="3316" y="3541"/>
                <a:ext cx="72" cy="72"/>
              </a:xfrm>
              <a:prstGeom prst="ellipse">
                <a:avLst/>
              </a:prstGeom>
              <a:solidFill>
                <a:srgbClr val="000000"/>
              </a:solidFill>
              <a:ln w="0">
                <a:solidFill>
                  <a:srgbClr val="000000"/>
                </a:solidFill>
                <a:round/>
              </a:ln>
            </p:spPr>
            <p:txBody>
              <a:bodyPr/>
              <a:lstStyle/>
              <a:p>
                <a:endParaRPr lang="zh-CN" altLang="zh-CN"/>
              </a:p>
            </p:txBody>
          </p:sp>
          <p:sp>
            <p:nvSpPr>
              <p:cNvPr id="158" name="Line 338"/>
              <p:cNvSpPr>
                <a:spLocks noChangeShapeType="1"/>
              </p:cNvSpPr>
              <p:nvPr/>
            </p:nvSpPr>
            <p:spPr bwMode="auto">
              <a:xfrm>
                <a:off x="3333" y="3541"/>
                <a:ext cx="16" cy="3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9" name="Line 339"/>
              <p:cNvSpPr>
                <a:spLocks noChangeShapeType="1"/>
              </p:cNvSpPr>
              <p:nvPr/>
            </p:nvSpPr>
            <p:spPr bwMode="auto">
              <a:xfrm flipV="1">
                <a:off x="2771" y="3029"/>
                <a:ext cx="17"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0" name="Line 340"/>
              <p:cNvSpPr>
                <a:spLocks noChangeShapeType="1"/>
              </p:cNvSpPr>
              <p:nvPr/>
            </p:nvSpPr>
            <p:spPr bwMode="auto">
              <a:xfrm>
                <a:off x="3316" y="3513"/>
                <a:ext cx="17"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1" name="Line 341"/>
              <p:cNvSpPr>
                <a:spLocks noChangeShapeType="1"/>
              </p:cNvSpPr>
              <p:nvPr/>
            </p:nvSpPr>
            <p:spPr bwMode="auto">
              <a:xfrm flipV="1">
                <a:off x="2788" y="3023"/>
                <a:ext cx="17"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2" name="Line 342"/>
              <p:cNvSpPr>
                <a:spLocks noChangeShapeType="1"/>
              </p:cNvSpPr>
              <p:nvPr/>
            </p:nvSpPr>
            <p:spPr bwMode="auto">
              <a:xfrm>
                <a:off x="3299" y="3485"/>
                <a:ext cx="17"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3" name="Line 343"/>
              <p:cNvSpPr>
                <a:spLocks noChangeShapeType="1"/>
              </p:cNvSpPr>
              <p:nvPr/>
            </p:nvSpPr>
            <p:spPr bwMode="auto">
              <a:xfrm>
                <a:off x="3283" y="3452"/>
                <a:ext cx="16" cy="3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4" name="Line 344"/>
              <p:cNvSpPr>
                <a:spLocks noChangeShapeType="1"/>
              </p:cNvSpPr>
              <p:nvPr/>
            </p:nvSpPr>
            <p:spPr bwMode="auto">
              <a:xfrm>
                <a:off x="2805" y="3023"/>
                <a:ext cx="16"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5" name="Line 345"/>
              <p:cNvSpPr>
                <a:spLocks noChangeShapeType="1"/>
              </p:cNvSpPr>
              <p:nvPr/>
            </p:nvSpPr>
            <p:spPr bwMode="auto">
              <a:xfrm>
                <a:off x="3266" y="3424"/>
                <a:ext cx="17"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6" name="Line 346"/>
              <p:cNvSpPr>
                <a:spLocks noChangeShapeType="1"/>
              </p:cNvSpPr>
              <p:nvPr/>
            </p:nvSpPr>
            <p:spPr bwMode="auto">
              <a:xfrm>
                <a:off x="2821" y="3023"/>
                <a:ext cx="17"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 name="Line 347"/>
              <p:cNvSpPr>
                <a:spLocks noChangeShapeType="1"/>
              </p:cNvSpPr>
              <p:nvPr/>
            </p:nvSpPr>
            <p:spPr bwMode="auto">
              <a:xfrm>
                <a:off x="3244" y="3396"/>
                <a:ext cx="22"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 name="Line 348"/>
              <p:cNvSpPr>
                <a:spLocks noChangeShapeType="1"/>
              </p:cNvSpPr>
              <p:nvPr/>
            </p:nvSpPr>
            <p:spPr bwMode="auto">
              <a:xfrm>
                <a:off x="3227" y="3368"/>
                <a:ext cx="17"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9" name="Line 349"/>
              <p:cNvSpPr>
                <a:spLocks noChangeShapeType="1"/>
              </p:cNvSpPr>
              <p:nvPr/>
            </p:nvSpPr>
            <p:spPr bwMode="auto">
              <a:xfrm>
                <a:off x="2838" y="3023"/>
                <a:ext cx="17"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 name="Line 350"/>
              <p:cNvSpPr>
                <a:spLocks noChangeShapeType="1"/>
              </p:cNvSpPr>
              <p:nvPr/>
            </p:nvSpPr>
            <p:spPr bwMode="auto">
              <a:xfrm>
                <a:off x="3210" y="3340"/>
                <a:ext cx="17"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1" name="Line 351"/>
              <p:cNvSpPr>
                <a:spLocks noChangeShapeType="1"/>
              </p:cNvSpPr>
              <p:nvPr/>
            </p:nvSpPr>
            <p:spPr bwMode="auto">
              <a:xfrm>
                <a:off x="2855" y="3023"/>
                <a:ext cx="22"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2" name="Line 352"/>
              <p:cNvSpPr>
                <a:spLocks noChangeShapeType="1"/>
              </p:cNvSpPr>
              <p:nvPr/>
            </p:nvSpPr>
            <p:spPr bwMode="auto">
              <a:xfrm>
                <a:off x="3194" y="3313"/>
                <a:ext cx="16" cy="2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3" name="Line 353"/>
              <p:cNvSpPr>
                <a:spLocks noChangeShapeType="1"/>
              </p:cNvSpPr>
              <p:nvPr/>
            </p:nvSpPr>
            <p:spPr bwMode="auto">
              <a:xfrm>
                <a:off x="2877" y="3023"/>
                <a:ext cx="17"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4" name="Line 354"/>
              <p:cNvSpPr>
                <a:spLocks noChangeShapeType="1"/>
              </p:cNvSpPr>
              <p:nvPr/>
            </p:nvSpPr>
            <p:spPr bwMode="auto">
              <a:xfrm>
                <a:off x="3177" y="3285"/>
                <a:ext cx="17"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 name="Line 355"/>
              <p:cNvSpPr>
                <a:spLocks noChangeShapeType="1"/>
              </p:cNvSpPr>
              <p:nvPr/>
            </p:nvSpPr>
            <p:spPr bwMode="auto">
              <a:xfrm>
                <a:off x="2894" y="3029"/>
                <a:ext cx="16"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6" name="Line 356"/>
              <p:cNvSpPr>
                <a:spLocks noChangeShapeType="1"/>
              </p:cNvSpPr>
              <p:nvPr/>
            </p:nvSpPr>
            <p:spPr bwMode="auto">
              <a:xfrm>
                <a:off x="3160" y="3263"/>
                <a:ext cx="17"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7" name="Line 357"/>
              <p:cNvSpPr>
                <a:spLocks noChangeShapeType="1"/>
              </p:cNvSpPr>
              <p:nvPr/>
            </p:nvSpPr>
            <p:spPr bwMode="auto">
              <a:xfrm>
                <a:off x="2910" y="3035"/>
                <a:ext cx="17" cy="5"/>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8" name="Line 358"/>
              <p:cNvSpPr>
                <a:spLocks noChangeShapeType="1"/>
              </p:cNvSpPr>
              <p:nvPr/>
            </p:nvSpPr>
            <p:spPr bwMode="auto">
              <a:xfrm>
                <a:off x="3144" y="3235"/>
                <a:ext cx="16" cy="28"/>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9" name="Line 359"/>
              <p:cNvSpPr>
                <a:spLocks noChangeShapeType="1"/>
              </p:cNvSpPr>
              <p:nvPr/>
            </p:nvSpPr>
            <p:spPr bwMode="auto">
              <a:xfrm>
                <a:off x="3121" y="3213"/>
                <a:ext cx="23"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0" name="Line 360"/>
              <p:cNvSpPr>
                <a:spLocks noChangeShapeType="1"/>
              </p:cNvSpPr>
              <p:nvPr/>
            </p:nvSpPr>
            <p:spPr bwMode="auto">
              <a:xfrm>
                <a:off x="2927" y="3040"/>
                <a:ext cx="17" cy="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1" name="Line 361"/>
              <p:cNvSpPr>
                <a:spLocks noChangeShapeType="1"/>
              </p:cNvSpPr>
              <p:nvPr/>
            </p:nvSpPr>
            <p:spPr bwMode="auto">
              <a:xfrm>
                <a:off x="3105" y="3190"/>
                <a:ext cx="16" cy="23"/>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2" name="Line 362"/>
              <p:cNvSpPr>
                <a:spLocks noChangeShapeType="1"/>
              </p:cNvSpPr>
              <p:nvPr/>
            </p:nvSpPr>
            <p:spPr bwMode="auto">
              <a:xfrm>
                <a:off x="2944" y="3046"/>
                <a:ext cx="22"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3" name="Line 363"/>
              <p:cNvSpPr>
                <a:spLocks noChangeShapeType="1"/>
              </p:cNvSpPr>
              <p:nvPr/>
            </p:nvSpPr>
            <p:spPr bwMode="auto">
              <a:xfrm>
                <a:off x="3088" y="3168"/>
                <a:ext cx="17"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 name="Line 364"/>
              <p:cNvSpPr>
                <a:spLocks noChangeShapeType="1"/>
              </p:cNvSpPr>
              <p:nvPr/>
            </p:nvSpPr>
            <p:spPr bwMode="auto">
              <a:xfrm>
                <a:off x="2966" y="3057"/>
                <a:ext cx="16"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 name="Line 365"/>
              <p:cNvSpPr>
                <a:spLocks noChangeShapeType="1"/>
              </p:cNvSpPr>
              <p:nvPr/>
            </p:nvSpPr>
            <p:spPr bwMode="auto">
              <a:xfrm>
                <a:off x="3071" y="3146"/>
                <a:ext cx="17" cy="22"/>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 name="Line 366"/>
              <p:cNvSpPr>
                <a:spLocks noChangeShapeType="1"/>
              </p:cNvSpPr>
              <p:nvPr/>
            </p:nvSpPr>
            <p:spPr bwMode="auto">
              <a:xfrm>
                <a:off x="2982" y="3068"/>
                <a:ext cx="17" cy="1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7" name="Line 367"/>
              <p:cNvSpPr>
                <a:spLocks noChangeShapeType="1"/>
              </p:cNvSpPr>
              <p:nvPr/>
            </p:nvSpPr>
            <p:spPr bwMode="auto">
              <a:xfrm>
                <a:off x="3055" y="3129"/>
                <a:ext cx="16"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8" name="Line 368"/>
              <p:cNvSpPr>
                <a:spLocks noChangeShapeType="1"/>
              </p:cNvSpPr>
              <p:nvPr/>
            </p:nvSpPr>
            <p:spPr bwMode="auto">
              <a:xfrm>
                <a:off x="2999" y="3079"/>
                <a:ext cx="17"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9" name="Line 369"/>
              <p:cNvSpPr>
                <a:spLocks noChangeShapeType="1"/>
              </p:cNvSpPr>
              <p:nvPr/>
            </p:nvSpPr>
            <p:spPr bwMode="auto">
              <a:xfrm>
                <a:off x="3032" y="3112"/>
                <a:ext cx="23" cy="1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0" name="Line 370"/>
              <p:cNvSpPr>
                <a:spLocks noChangeShapeType="1"/>
              </p:cNvSpPr>
              <p:nvPr/>
            </p:nvSpPr>
            <p:spPr bwMode="auto">
              <a:xfrm>
                <a:off x="3016" y="3096"/>
                <a:ext cx="16" cy="16"/>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9" name="TextBox 381"/>
            <p:cNvSpPr txBox="1"/>
            <p:nvPr/>
          </p:nvSpPr>
          <p:spPr>
            <a:xfrm>
              <a:off x="1888227" y="3715125"/>
              <a:ext cx="839090" cy="48376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0,0</a:t>
              </a:r>
              <a:endParaRPr lang="zh-CN" altLang="en-US" sz="2000" dirty="0">
                <a:latin typeface="Times New Roman" panose="02020603050405020304" pitchFamily="18" charset="0"/>
                <a:cs typeface="Times New Roman" panose="02020603050405020304" pitchFamily="18" charset="0"/>
              </a:endParaRPr>
            </a:p>
          </p:txBody>
        </p:sp>
        <p:sp>
          <p:nvSpPr>
            <p:cNvPr id="20" name="TextBox 382"/>
            <p:cNvSpPr txBox="1"/>
            <p:nvPr/>
          </p:nvSpPr>
          <p:spPr>
            <a:xfrm>
              <a:off x="1058347" y="4366672"/>
              <a:ext cx="849357" cy="48376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0,1</a:t>
              </a:r>
              <a:endParaRPr lang="zh-CN" altLang="en-US" sz="2000" dirty="0">
                <a:latin typeface="Times New Roman" panose="02020603050405020304" pitchFamily="18" charset="0"/>
                <a:cs typeface="Times New Roman" panose="02020603050405020304" pitchFamily="18" charset="0"/>
              </a:endParaRPr>
            </a:p>
          </p:txBody>
        </p:sp>
        <p:sp>
          <p:nvSpPr>
            <p:cNvPr id="21" name="TextBox 383"/>
            <p:cNvSpPr txBox="1"/>
            <p:nvPr/>
          </p:nvSpPr>
          <p:spPr>
            <a:xfrm>
              <a:off x="3552358" y="5702884"/>
              <a:ext cx="838071" cy="48376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p:txBody>
        </p:sp>
        <p:sp>
          <p:nvSpPr>
            <p:cNvPr id="22" name="TextBox 384"/>
            <p:cNvSpPr txBox="1"/>
            <p:nvPr/>
          </p:nvSpPr>
          <p:spPr>
            <a:xfrm>
              <a:off x="4220236" y="4110369"/>
              <a:ext cx="883987" cy="48376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92784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2.2 20</a:t>
            </a:r>
            <a:r>
              <a:rPr lang="zh-CN" altLang="en-US" b="1" dirty="0"/>
              <a:t>世纪</a:t>
            </a:r>
            <a:r>
              <a:rPr lang="en-US" altLang="zh-CN" b="1" dirty="0"/>
              <a:t>60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2.2.1 </a:t>
            </a:r>
            <a:r>
              <a:rPr lang="zh-CN" altLang="en-US" b="1" dirty="0"/>
              <a:t>建模</a:t>
            </a:r>
            <a:endParaRPr lang="en-US" altLang="zh-CN" b="1" dirty="0"/>
          </a:p>
          <a:p>
            <a:pPr lvl="1"/>
            <a:r>
              <a:rPr lang="en-US" altLang="zh-CN" dirty="0"/>
              <a:t>Pierre </a:t>
            </a:r>
            <a:r>
              <a:rPr lang="en-US" altLang="zh-CN" dirty="0" err="1"/>
              <a:t>Bézier</a:t>
            </a:r>
            <a:r>
              <a:rPr lang="zh-CN" altLang="en-US" dirty="0"/>
              <a:t>奖</a:t>
            </a:r>
          </a:p>
          <a:p>
            <a:pPr lvl="2"/>
            <a:r>
              <a:rPr lang="en-US" altLang="zh-CN" dirty="0"/>
              <a:t>2007</a:t>
            </a:r>
            <a:r>
              <a:rPr lang="zh-CN" altLang="en-US" dirty="0"/>
              <a:t>年起，美国工业与应用数学学会（</a:t>
            </a:r>
            <a:r>
              <a:rPr lang="en-US" altLang="zh-CN" dirty="0"/>
              <a:t>SIAM</a:t>
            </a:r>
            <a:r>
              <a:rPr lang="zh-CN" altLang="en-US" dirty="0"/>
              <a:t>）设立</a:t>
            </a:r>
            <a:r>
              <a:rPr lang="en-US" altLang="zh-CN" dirty="0"/>
              <a:t>Pierre </a:t>
            </a:r>
            <a:r>
              <a:rPr lang="en-US" altLang="zh-CN" dirty="0" err="1"/>
              <a:t>Bézier</a:t>
            </a:r>
            <a:r>
              <a:rPr lang="en-US" altLang="zh-CN" dirty="0"/>
              <a:t> </a:t>
            </a:r>
            <a:r>
              <a:rPr lang="zh-CN" altLang="en-US" dirty="0"/>
              <a:t>奖，用于表彰在实体、几何和物理建模及应用领域做出突出贡献的人。</a:t>
            </a:r>
          </a:p>
          <a:p>
            <a:pPr lvl="1"/>
            <a:r>
              <a:rPr lang="en-US" altLang="zh-CN" dirty="0"/>
              <a:t>Steven Anson Coons</a:t>
            </a:r>
            <a:r>
              <a:rPr lang="zh-CN" altLang="en-US" dirty="0"/>
              <a:t>奖</a:t>
            </a:r>
          </a:p>
          <a:p>
            <a:pPr lvl="2"/>
            <a:r>
              <a:rPr lang="zh-CN" altLang="en-US" dirty="0"/>
              <a:t>从</a:t>
            </a:r>
            <a:r>
              <a:rPr lang="en-US" altLang="zh-CN" dirty="0"/>
              <a:t>1983</a:t>
            </a:r>
            <a:r>
              <a:rPr lang="zh-CN" altLang="en-US" dirty="0"/>
              <a:t>年开始，</a:t>
            </a:r>
            <a:r>
              <a:rPr lang="en-US" altLang="zh-CN" dirty="0" err="1"/>
              <a:t>Siggraph</a:t>
            </a:r>
            <a:r>
              <a:rPr lang="zh-CN" altLang="en-US" dirty="0"/>
              <a:t>设立</a:t>
            </a:r>
            <a:r>
              <a:rPr lang="en-US" altLang="zh-CN" dirty="0"/>
              <a:t>Steven Anson Coons Award for Outstanding Creative Contributions to Computer Graphics</a:t>
            </a:r>
            <a:r>
              <a:rPr lang="zh-CN" altLang="en-US" dirty="0"/>
              <a:t>奖，奇数年颁发一次，用于奖励在计算机图形学和人机交互领域具有开创性贡献的人。</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21</a:t>
            </a:fld>
            <a:endParaRPr lang="zh-CN" altLang="en-US"/>
          </a:p>
        </p:txBody>
      </p:sp>
    </p:spTree>
    <p:extLst>
      <p:ext uri="{BB962C8B-B14F-4D97-AF65-F5344CB8AC3E}">
        <p14:creationId xmlns:p14="http://schemas.microsoft.com/office/powerpoint/2010/main" val="264821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2.2 20</a:t>
            </a:r>
            <a:r>
              <a:rPr lang="zh-CN" altLang="en-US" b="1" dirty="0"/>
              <a:t>世纪</a:t>
            </a:r>
            <a:r>
              <a:rPr lang="en-US" altLang="zh-CN" b="1" dirty="0"/>
              <a:t>60</a:t>
            </a:r>
            <a:r>
              <a:rPr lang="zh-CN" altLang="en-US" b="1" dirty="0"/>
              <a:t>年代</a:t>
            </a:r>
            <a:endParaRPr lang="zh-CN" altLang="en-US" dirty="0"/>
          </a:p>
        </p:txBody>
      </p:sp>
      <p:sp>
        <p:nvSpPr>
          <p:cNvPr id="3" name="内容占位符 2"/>
          <p:cNvSpPr>
            <a:spLocks noGrp="1"/>
          </p:cNvSpPr>
          <p:nvPr>
            <p:ph idx="1"/>
          </p:nvPr>
        </p:nvSpPr>
        <p:spPr>
          <a:xfrm>
            <a:off x="457200" y="1600200"/>
            <a:ext cx="8579296" cy="5121275"/>
          </a:xfrm>
        </p:spPr>
        <p:txBody>
          <a:bodyPr>
            <a:normAutofit/>
          </a:bodyPr>
          <a:lstStyle/>
          <a:p>
            <a:r>
              <a:rPr lang="en-US" altLang="zh-CN" b="1" dirty="0"/>
              <a:t>2.2.2 </a:t>
            </a:r>
            <a:r>
              <a:rPr lang="zh-CN" altLang="en-US" b="1" dirty="0"/>
              <a:t>绘制</a:t>
            </a:r>
            <a:endParaRPr lang="en-US" altLang="zh-CN" b="1" dirty="0"/>
          </a:p>
          <a:p>
            <a:pPr lvl="1"/>
            <a:r>
              <a:rPr lang="en-US" altLang="zh-CN" dirty="0"/>
              <a:t>1962: </a:t>
            </a:r>
            <a:r>
              <a:rPr lang="en-US" altLang="zh-CN" dirty="0">
                <a:sym typeface="+mn-ea"/>
              </a:rPr>
              <a:t>IBM</a:t>
            </a:r>
            <a:r>
              <a:rPr lang="zh-CN" altLang="en-US" dirty="0">
                <a:sym typeface="+mn-ea"/>
              </a:rPr>
              <a:t>的</a:t>
            </a:r>
            <a:r>
              <a:rPr lang="en-US" altLang="zh-CN" dirty="0">
                <a:sym typeface="+mn-ea"/>
              </a:rPr>
              <a:t>Jack </a:t>
            </a:r>
            <a:r>
              <a:rPr lang="en-US" altLang="zh-CN" dirty="0" err="1">
                <a:sym typeface="+mn-ea"/>
              </a:rPr>
              <a:t>Bresenham</a:t>
            </a:r>
            <a:r>
              <a:rPr lang="zh-CN" altLang="en-US" dirty="0">
                <a:sym typeface="+mn-ea"/>
              </a:rPr>
              <a:t>设计了直线绘制算法，通过判定直线依次覆盖的像素单元进行逼近表示。</a:t>
            </a:r>
          </a:p>
          <a:p>
            <a:pPr lvl="1"/>
            <a:r>
              <a:rPr lang="en-US" altLang="zh-CN" dirty="0"/>
              <a:t>1967: </a:t>
            </a:r>
            <a:r>
              <a:rPr lang="zh-CN" altLang="en-US" dirty="0">
                <a:sym typeface="+mn-ea"/>
              </a:rPr>
              <a:t>已经在</a:t>
            </a:r>
            <a:r>
              <a:rPr lang="en-US" altLang="zh-CN" dirty="0">
                <a:sym typeface="+mn-ea"/>
              </a:rPr>
              <a:t>Harvard</a:t>
            </a:r>
            <a:r>
              <a:rPr lang="zh-CN" altLang="en-US" dirty="0">
                <a:sym typeface="+mn-ea"/>
              </a:rPr>
              <a:t>大学工作的</a:t>
            </a:r>
            <a:r>
              <a:rPr lang="en-US" altLang="zh-CN" dirty="0">
                <a:sym typeface="+mn-ea"/>
              </a:rPr>
              <a:t>Ivan Sutherland</a:t>
            </a:r>
            <a:r>
              <a:rPr lang="zh-CN" altLang="en-US" dirty="0">
                <a:sym typeface="+mn-ea"/>
              </a:rPr>
              <a:t>和他的学生</a:t>
            </a:r>
            <a:r>
              <a:rPr lang="en-US" altLang="zh-CN" dirty="0">
                <a:sym typeface="+mn-ea"/>
              </a:rPr>
              <a:t>Danny Cohen</a:t>
            </a:r>
            <a:r>
              <a:rPr lang="zh-CN" altLang="en-US" dirty="0">
                <a:sym typeface="+mn-ea"/>
              </a:rPr>
              <a:t>提出了直线裁剪方法，能够对直线元素进行准确绘制。</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22</a:t>
            </a:fld>
            <a:endParaRPr lang="zh-CN" altLang="en-US"/>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4951462"/>
            <a:ext cx="293593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04016" y="6525344"/>
            <a:ext cx="3151960" cy="398780"/>
          </a:xfrm>
          <a:prstGeom prst="rect">
            <a:avLst/>
          </a:prstGeom>
          <a:noFill/>
        </p:spPr>
        <p:txBody>
          <a:bodyPr wrap="square" rtlCol="0">
            <a:spAutoFit/>
          </a:bodyPr>
          <a:lstStyle/>
          <a:p>
            <a:r>
              <a:rPr lang="en-US" altLang="zh-CN" sz="2000" dirty="0" err="1"/>
              <a:t>Bresenham</a:t>
            </a:r>
            <a:r>
              <a:rPr lang="en-US" altLang="zh-CN" sz="2000" dirty="0"/>
              <a:t> </a:t>
            </a:r>
            <a:r>
              <a:rPr lang="zh-CN" altLang="en-US" sz="2000" dirty="0"/>
              <a:t>直线绘制</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128" y="4941168"/>
            <a:ext cx="1910833" cy="1594470"/>
          </a:xfrm>
          <a:prstGeom prst="rect">
            <a:avLst/>
          </a:prstGeom>
        </p:spPr>
      </p:pic>
      <p:sp>
        <p:nvSpPr>
          <p:cNvPr id="8" name="TextBox 7"/>
          <p:cNvSpPr txBox="1"/>
          <p:nvPr/>
        </p:nvSpPr>
        <p:spPr>
          <a:xfrm>
            <a:off x="5152239" y="6522085"/>
            <a:ext cx="3384376" cy="398780"/>
          </a:xfrm>
          <a:prstGeom prst="rect">
            <a:avLst/>
          </a:prstGeom>
          <a:noFill/>
        </p:spPr>
        <p:txBody>
          <a:bodyPr wrap="square" rtlCol="0">
            <a:spAutoFit/>
          </a:bodyPr>
          <a:lstStyle/>
          <a:p>
            <a:r>
              <a:rPr lang="en-US" altLang="zh-CN" sz="2000" dirty="0"/>
              <a:t>Cohen-Sutherland </a:t>
            </a:r>
            <a:r>
              <a:rPr lang="zh-CN" altLang="en-US" sz="2000" dirty="0"/>
              <a:t>直线裁剪</a:t>
            </a:r>
          </a:p>
        </p:txBody>
      </p:sp>
    </p:spTree>
    <p:extLst>
      <p:ext uri="{BB962C8B-B14F-4D97-AF65-F5344CB8AC3E}">
        <p14:creationId xmlns:p14="http://schemas.microsoft.com/office/powerpoint/2010/main" val="103005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2.2 20</a:t>
            </a:r>
            <a:r>
              <a:rPr lang="zh-CN" altLang="en-US" b="1" dirty="0"/>
              <a:t>世纪</a:t>
            </a:r>
            <a:r>
              <a:rPr lang="en-US" altLang="zh-CN" b="1" dirty="0"/>
              <a:t>60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2.2.3 </a:t>
            </a:r>
            <a:r>
              <a:rPr lang="zh-CN" altLang="en-US" b="1" dirty="0"/>
              <a:t>交互</a:t>
            </a:r>
            <a:endParaRPr lang="en-US" altLang="zh-CN" b="1" dirty="0"/>
          </a:p>
          <a:p>
            <a:pPr lvl="1"/>
            <a:r>
              <a:rPr lang="en-US" altLang="zh-CN" dirty="0"/>
              <a:t>1960s: </a:t>
            </a:r>
            <a:r>
              <a:rPr lang="zh-CN" altLang="en-US" dirty="0"/>
              <a:t>键盘（打字机）被作为计算机终端输入。</a:t>
            </a:r>
          </a:p>
          <a:p>
            <a:pPr lvl="1"/>
            <a:r>
              <a:rPr lang="en-US" altLang="zh-CN" dirty="0"/>
              <a:t>1963: </a:t>
            </a:r>
            <a:r>
              <a:rPr lang="zh-CN" altLang="en-US" dirty="0"/>
              <a:t>画板是第一个完全使用图形用户界面（</a:t>
            </a:r>
            <a:r>
              <a:rPr lang="en-US" altLang="zh-CN" dirty="0"/>
              <a:t>GUI</a:t>
            </a:r>
            <a:r>
              <a:rPr lang="zh-CN" altLang="en-US" dirty="0"/>
              <a:t>）的程序，它使用</a:t>
            </a:r>
            <a:r>
              <a:rPr lang="en-US" altLang="zh-CN" dirty="0"/>
              <a:t>X-Y</a:t>
            </a:r>
            <a:r>
              <a:rPr lang="zh-CN" altLang="en-US" dirty="0"/>
              <a:t>绘图仪显示，使用光笔进行输入。</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23</a:t>
            </a:fld>
            <a:endParaRPr lang="zh-CN" altLang="en-US"/>
          </a:p>
        </p:txBody>
      </p:sp>
      <p:pic>
        <p:nvPicPr>
          <p:cNvPr id="9" name="图片 8"/>
          <p:cNvPicPr>
            <a:picLocks noChangeAspect="1"/>
          </p:cNvPicPr>
          <p:nvPr/>
        </p:nvPicPr>
        <p:blipFill>
          <a:blip r:embed="rId3"/>
          <a:stretch>
            <a:fillRect/>
          </a:stretch>
        </p:blipFill>
        <p:spPr>
          <a:xfrm>
            <a:off x="5937264" y="4096305"/>
            <a:ext cx="2732768" cy="2001065"/>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0766" y="4097120"/>
            <a:ext cx="2466975" cy="2000250"/>
          </a:xfrm>
          <a:prstGeom prst="rect">
            <a:avLst/>
          </a:prstGeom>
        </p:spPr>
      </p:pic>
      <p:sp>
        <p:nvSpPr>
          <p:cNvPr id="11" name="TextBox 5"/>
          <p:cNvSpPr txBox="1"/>
          <p:nvPr/>
        </p:nvSpPr>
        <p:spPr>
          <a:xfrm>
            <a:off x="3384613" y="6041082"/>
            <a:ext cx="2339280" cy="707886"/>
          </a:xfrm>
          <a:prstGeom prst="rect">
            <a:avLst/>
          </a:prstGeom>
          <a:noFill/>
        </p:spPr>
        <p:txBody>
          <a:bodyPr wrap="square" rtlCol="0">
            <a:spAutoFit/>
          </a:bodyPr>
          <a:lstStyle/>
          <a:p>
            <a:pPr algn="ctr"/>
            <a:r>
              <a:rPr lang="zh-CN" altLang="en-US" sz="2000" dirty="0"/>
              <a:t>画板</a:t>
            </a:r>
            <a:endParaRPr lang="en-US" altLang="zh-CN" sz="2000" dirty="0"/>
          </a:p>
          <a:p>
            <a:pPr algn="ctr"/>
            <a:r>
              <a:rPr lang="zh-CN" altLang="en-US" sz="2000" dirty="0"/>
              <a:t>图形用户界面</a:t>
            </a:r>
          </a:p>
        </p:txBody>
      </p:sp>
      <p:sp>
        <p:nvSpPr>
          <p:cNvPr id="12" name="TextBox 5"/>
          <p:cNvSpPr txBox="1"/>
          <p:nvPr/>
        </p:nvSpPr>
        <p:spPr>
          <a:xfrm>
            <a:off x="6134008" y="6094096"/>
            <a:ext cx="2339280" cy="400110"/>
          </a:xfrm>
          <a:prstGeom prst="rect">
            <a:avLst/>
          </a:prstGeom>
          <a:noFill/>
        </p:spPr>
        <p:txBody>
          <a:bodyPr wrap="square" rtlCol="0">
            <a:spAutoFit/>
          </a:bodyPr>
          <a:lstStyle/>
          <a:p>
            <a:pPr algn="ctr"/>
            <a:r>
              <a:rPr lang="zh-CN" altLang="en-US" sz="2000" dirty="0"/>
              <a:t>光笔</a:t>
            </a:r>
          </a:p>
        </p:txBody>
      </p:sp>
      <p:pic>
        <p:nvPicPr>
          <p:cNvPr id="13" name="图片 12"/>
          <p:cNvPicPr>
            <a:picLocks noChangeAspect="1"/>
          </p:cNvPicPr>
          <p:nvPr/>
        </p:nvPicPr>
        <p:blipFill>
          <a:blip r:embed="rId5"/>
          <a:stretch>
            <a:fillRect/>
          </a:stretch>
        </p:blipFill>
        <p:spPr>
          <a:xfrm>
            <a:off x="726680" y="4111911"/>
            <a:ext cx="2144109" cy="1969852"/>
          </a:xfrm>
          <a:prstGeom prst="rect">
            <a:avLst/>
          </a:prstGeom>
        </p:spPr>
      </p:pic>
      <p:sp>
        <p:nvSpPr>
          <p:cNvPr id="14" name="TextBox 5"/>
          <p:cNvSpPr txBox="1"/>
          <p:nvPr/>
        </p:nvSpPr>
        <p:spPr>
          <a:xfrm>
            <a:off x="658737" y="6099812"/>
            <a:ext cx="2339280" cy="400110"/>
          </a:xfrm>
          <a:prstGeom prst="rect">
            <a:avLst/>
          </a:prstGeom>
          <a:noFill/>
        </p:spPr>
        <p:txBody>
          <a:bodyPr wrap="square" rtlCol="0">
            <a:spAutoFit/>
          </a:bodyPr>
          <a:lstStyle/>
          <a:p>
            <a:pPr algn="ctr"/>
            <a:r>
              <a:rPr lang="zh-CN" altLang="en-US" sz="2000" dirty="0"/>
              <a:t>打字机</a:t>
            </a:r>
          </a:p>
        </p:txBody>
      </p:sp>
    </p:spTree>
    <p:extLst>
      <p:ext uri="{BB962C8B-B14F-4D97-AF65-F5344CB8AC3E}">
        <p14:creationId xmlns:p14="http://schemas.microsoft.com/office/powerpoint/2010/main" val="2299307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579296" cy="5121275"/>
          </a:xfrm>
        </p:spPr>
        <p:txBody>
          <a:bodyPr>
            <a:normAutofit/>
          </a:bodyPr>
          <a:lstStyle/>
          <a:p>
            <a:r>
              <a:rPr lang="en-US" altLang="zh-CN" b="1" dirty="0"/>
              <a:t>2.3.1 </a:t>
            </a:r>
            <a:r>
              <a:rPr lang="zh-CN" altLang="en-US" b="1" dirty="0"/>
              <a:t>建模</a:t>
            </a:r>
            <a:endParaRPr lang="en-US" altLang="zh-CN" b="1" dirty="0"/>
          </a:p>
          <a:p>
            <a:pPr lvl="1"/>
            <a:r>
              <a:rPr lang="en-US" altLang="zh-CN" dirty="0"/>
              <a:t>1974: Utah</a:t>
            </a:r>
            <a:r>
              <a:rPr lang="zh-CN" altLang="en-US" dirty="0"/>
              <a:t>大学的</a:t>
            </a:r>
            <a:r>
              <a:rPr lang="en-US" altLang="zh-CN" dirty="0"/>
              <a:t>Gordon</a:t>
            </a:r>
            <a:r>
              <a:rPr lang="zh-CN" altLang="en-US" dirty="0"/>
              <a:t>和</a:t>
            </a:r>
            <a:r>
              <a:rPr lang="en-US" altLang="zh-CN" dirty="0" err="1"/>
              <a:t>Riesenfeld</a:t>
            </a:r>
            <a:r>
              <a:rPr lang="zh-CN" altLang="en-US" dirty="0"/>
              <a:t>将</a:t>
            </a:r>
            <a:r>
              <a:rPr lang="en-US" altLang="zh-CN" dirty="0"/>
              <a:t>B</a:t>
            </a:r>
            <a:r>
              <a:rPr lang="zh-CN" altLang="en-US" dirty="0"/>
              <a:t>样条参数曲线引入几何造型，其本质上是分段多项式：  </a:t>
            </a:r>
          </a:p>
          <a:p>
            <a:pPr lvl="2"/>
            <a:r>
              <a:rPr lang="zh-CN" altLang="en-US" dirty="0"/>
              <a:t>参数化形式</a:t>
            </a:r>
          </a:p>
          <a:p>
            <a:pPr lvl="2"/>
            <a:r>
              <a:rPr lang="zh-CN" altLang="en-US" dirty="0"/>
              <a:t>局部支持性</a:t>
            </a:r>
          </a:p>
          <a:p>
            <a:pPr lvl="2"/>
            <a:r>
              <a:rPr lang="zh-CN" altLang="en-US" dirty="0"/>
              <a:t>仿射不变性、凸包性 </a:t>
            </a:r>
            <a:r>
              <a:rPr lang="en-US" altLang="zh-CN" dirty="0"/>
              <a:t>……</a:t>
            </a:r>
          </a:p>
          <a:p>
            <a:pPr lvl="2"/>
            <a:r>
              <a:rPr lang="zh-CN" altLang="en-US" dirty="0"/>
              <a:t>可以采用</a:t>
            </a:r>
            <a:r>
              <a:rPr lang="en-US" altLang="zh-CN" dirty="0" err="1"/>
              <a:t>deBoor</a:t>
            </a:r>
            <a:r>
              <a:rPr lang="zh-CN" altLang="en-US" dirty="0"/>
              <a:t>递归计算 </a:t>
            </a:r>
          </a:p>
        </p:txBody>
      </p:sp>
      <p:graphicFrame>
        <p:nvGraphicFramePr>
          <p:cNvPr id="15" name="对象 14"/>
          <p:cNvGraphicFramePr>
            <a:graphicFrameLocks noChangeAspect="1"/>
          </p:cNvGraphicFramePr>
          <p:nvPr>
            <p:extLst>
              <p:ext uri="{D42A27DB-BD31-4B8C-83A1-F6EECF244321}">
                <p14:modId xmlns:p14="http://schemas.microsoft.com/office/powerpoint/2010/main" val="2105393868"/>
              </p:ext>
            </p:extLst>
          </p:nvPr>
        </p:nvGraphicFramePr>
        <p:xfrm>
          <a:off x="683568" y="4946843"/>
          <a:ext cx="4753347" cy="1911157"/>
        </p:xfrm>
        <a:graphic>
          <a:graphicData uri="http://schemas.openxmlformats.org/presentationml/2006/ole">
            <mc:AlternateContent xmlns:mc="http://schemas.openxmlformats.org/markup-compatibility/2006">
              <mc:Choice xmlns:v="urn:schemas-microsoft-com:vml" Requires="v">
                <p:oleObj name="Equation" r:id="rId3" imgW="82905600" imgH="33528000" progId="Equation.DSMT4">
                  <p:embed/>
                </p:oleObj>
              </mc:Choice>
              <mc:Fallback>
                <p:oleObj name="Equation" r:id="rId3" imgW="82905600" imgH="33528000" progId="Equation.DSMT4">
                  <p:embed/>
                  <p:pic>
                    <p:nvPicPr>
                      <p:cNvPr id="0" name=""/>
                      <p:cNvPicPr>
                        <a:picLocks noChangeAspect="1" noChangeArrowheads="1"/>
                      </p:cNvPicPr>
                      <p:nvPr/>
                    </p:nvPicPr>
                    <p:blipFill>
                      <a:blip r:embed="rId4"/>
                      <a:srcRect/>
                      <a:stretch>
                        <a:fillRect/>
                      </a:stretch>
                    </p:blipFill>
                    <p:spPr bwMode="auto">
                      <a:xfrm>
                        <a:off x="683568" y="4946843"/>
                        <a:ext cx="4753347" cy="1911157"/>
                      </a:xfrm>
                      <a:prstGeom prst="rect">
                        <a:avLst/>
                      </a:prstGeom>
                      <a:noFill/>
                      <a:ln>
                        <a:noFill/>
                      </a:ln>
                    </p:spPr>
                  </p:pic>
                </p:oleObj>
              </mc:Fallback>
            </mc:AlternateContent>
          </a:graphicData>
        </a:graphic>
      </p:graphicFrame>
      <p:sp>
        <p:nvSpPr>
          <p:cNvPr id="2" name="标题 1"/>
          <p:cNvSpPr>
            <a:spLocks noGrp="1"/>
          </p:cNvSpPr>
          <p:nvPr>
            <p:ph type="title"/>
          </p:nvPr>
        </p:nvSpPr>
        <p:spPr/>
        <p:txBody>
          <a:bodyPr/>
          <a:lstStyle/>
          <a:p>
            <a:r>
              <a:rPr lang="en-US" altLang="zh-CN" b="1" dirty="0"/>
              <a:t>2.3 20</a:t>
            </a:r>
            <a:r>
              <a:rPr lang="zh-CN" altLang="en-US" b="1" dirty="0"/>
              <a:t>世纪</a:t>
            </a:r>
            <a:r>
              <a:rPr lang="en-US" altLang="zh-CN" b="1" dirty="0"/>
              <a:t>70</a:t>
            </a:r>
            <a:r>
              <a:rPr lang="zh-CN" altLang="en-US" b="1" dirty="0"/>
              <a:t>年代</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24</a:t>
            </a:fld>
            <a:endParaRPr lang="zh-CN" altLang="en-US"/>
          </a:p>
        </p:txBody>
      </p:sp>
      <p:sp>
        <p:nvSpPr>
          <p:cNvPr id="16" name="矩形 15"/>
          <p:cNvSpPr/>
          <p:nvPr/>
        </p:nvSpPr>
        <p:spPr>
          <a:xfrm>
            <a:off x="5786611" y="6390853"/>
            <a:ext cx="216024"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3625577"/>
            <a:ext cx="3168353" cy="134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4103" y="5373216"/>
            <a:ext cx="2664296" cy="129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6910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2.3 20</a:t>
            </a:r>
            <a:r>
              <a:rPr lang="zh-CN" altLang="en-US" b="1" dirty="0"/>
              <a:t>世纪</a:t>
            </a:r>
            <a:r>
              <a:rPr lang="en-US" altLang="zh-CN" b="1" dirty="0"/>
              <a:t>70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2.3.1 </a:t>
            </a:r>
            <a:r>
              <a:rPr lang="zh-CN" altLang="en-US" b="1" dirty="0"/>
              <a:t>建模</a:t>
            </a:r>
            <a:endParaRPr lang="en-US" altLang="zh-CN" b="1" dirty="0"/>
          </a:p>
          <a:p>
            <a:pPr lvl="1"/>
            <a:r>
              <a:rPr lang="en-US" altLang="zh-CN" dirty="0"/>
              <a:t>1978: </a:t>
            </a:r>
            <a:r>
              <a:rPr lang="zh-CN" altLang="en-US" dirty="0"/>
              <a:t>纽约理工大学的</a:t>
            </a:r>
            <a:r>
              <a:rPr lang="en-US" altLang="zh-CN" dirty="0" err="1"/>
              <a:t>Catmull</a:t>
            </a:r>
            <a:r>
              <a:rPr lang="zh-CN" altLang="en-US" dirty="0"/>
              <a:t>和</a:t>
            </a:r>
            <a:r>
              <a:rPr lang="en-US" altLang="zh-CN" dirty="0"/>
              <a:t>Clark</a:t>
            </a:r>
            <a:r>
              <a:rPr lang="zh-CN" altLang="en-US" dirty="0"/>
              <a:t>提出采用双三次均匀</a:t>
            </a:r>
            <a:r>
              <a:rPr lang="en-US" altLang="zh-CN" dirty="0"/>
              <a:t>B</a:t>
            </a:r>
            <a:r>
              <a:rPr lang="zh-CN" altLang="en-US" dirty="0"/>
              <a:t>样条曲面递归计算的细分曲面构造方法。</a:t>
            </a:r>
          </a:p>
          <a:p>
            <a:pPr lvl="1"/>
            <a:r>
              <a:rPr lang="en-US" altLang="zh-CN" dirty="0"/>
              <a:t>1978: Brunel</a:t>
            </a:r>
            <a:r>
              <a:rPr lang="zh-CN" altLang="en-US" dirty="0"/>
              <a:t>大学的</a:t>
            </a:r>
            <a:r>
              <a:rPr lang="en-US" altLang="zh-CN" dirty="0"/>
              <a:t>Doo</a:t>
            </a:r>
            <a:r>
              <a:rPr lang="zh-CN" altLang="en-US" dirty="0"/>
              <a:t>和</a:t>
            </a:r>
            <a:r>
              <a:rPr lang="en-US" altLang="zh-CN" dirty="0"/>
              <a:t>Sabin</a:t>
            </a:r>
            <a:r>
              <a:rPr lang="zh-CN" altLang="en-US" dirty="0"/>
              <a:t>则采用双二次均匀</a:t>
            </a:r>
            <a:r>
              <a:rPr lang="en-US" altLang="zh-CN" dirty="0"/>
              <a:t>B</a:t>
            </a:r>
            <a:r>
              <a:rPr lang="zh-CN" altLang="en-US" dirty="0"/>
              <a:t>样条曲线递归模型定义细分曲面。</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25</a:t>
            </a:fld>
            <a:endParaRPr lang="zh-CN" altLang="en-US"/>
          </a:p>
        </p:txBody>
      </p:sp>
      <p:sp>
        <p:nvSpPr>
          <p:cNvPr id="16" name="矩形 15"/>
          <p:cNvSpPr/>
          <p:nvPr/>
        </p:nvSpPr>
        <p:spPr>
          <a:xfrm>
            <a:off x="5786611" y="6390853"/>
            <a:ext cx="216024"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498976" y="4596878"/>
            <a:ext cx="2108448" cy="1896815"/>
            <a:chOff x="5220072" y="3853909"/>
            <a:chExt cx="2926432" cy="2632695"/>
          </a:xfrm>
        </p:grpSpPr>
        <p:pic>
          <p:nvPicPr>
            <p:cNvPr id="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6956"/>
            <a:stretch>
              <a:fillRect/>
            </a:stretch>
          </p:blipFill>
          <p:spPr bwMode="auto">
            <a:xfrm>
              <a:off x="5220072" y="3853909"/>
              <a:ext cx="2926432" cy="1419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5680"/>
            <a:stretch>
              <a:fillRect/>
            </a:stretch>
          </p:blipFill>
          <p:spPr bwMode="auto">
            <a:xfrm>
              <a:off x="6092452" y="5201895"/>
              <a:ext cx="1600200" cy="128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TextBox 11"/>
          <p:cNvSpPr txBox="1"/>
          <p:nvPr/>
        </p:nvSpPr>
        <p:spPr>
          <a:xfrm>
            <a:off x="1608341" y="6486604"/>
            <a:ext cx="2232248" cy="398780"/>
          </a:xfrm>
          <a:prstGeom prst="rect">
            <a:avLst/>
          </a:prstGeom>
          <a:noFill/>
        </p:spPr>
        <p:txBody>
          <a:bodyPr wrap="square" rtlCol="0">
            <a:spAutoFit/>
          </a:bodyPr>
          <a:lstStyle/>
          <a:p>
            <a:r>
              <a:rPr lang="en-US" altLang="zh-CN" sz="2000" dirty="0" err="1"/>
              <a:t>Catmull</a:t>
            </a:r>
            <a:r>
              <a:rPr lang="en-US" altLang="zh-CN" sz="2000" dirty="0"/>
              <a:t>-Clark </a:t>
            </a:r>
            <a:r>
              <a:rPr lang="zh-CN" altLang="en-US" sz="2000" dirty="0"/>
              <a:t>细分</a:t>
            </a:r>
          </a:p>
        </p:txBody>
      </p:sp>
      <p:sp>
        <p:nvSpPr>
          <p:cNvPr id="12" name="TextBox 12"/>
          <p:cNvSpPr txBox="1"/>
          <p:nvPr/>
        </p:nvSpPr>
        <p:spPr>
          <a:xfrm>
            <a:off x="5822032" y="6464131"/>
            <a:ext cx="2494384" cy="398780"/>
          </a:xfrm>
          <a:prstGeom prst="rect">
            <a:avLst/>
          </a:prstGeom>
          <a:noFill/>
        </p:spPr>
        <p:txBody>
          <a:bodyPr wrap="square" rtlCol="0">
            <a:spAutoFit/>
          </a:bodyPr>
          <a:lstStyle/>
          <a:p>
            <a:r>
              <a:rPr lang="en-US" altLang="zh-CN" sz="2000" dirty="0"/>
              <a:t>Doo-Sabin </a:t>
            </a:r>
            <a:r>
              <a:rPr lang="zh-CN" altLang="en-US" sz="2000" dirty="0"/>
              <a:t>细分</a:t>
            </a: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688" y="4676237"/>
            <a:ext cx="1849546" cy="1787894"/>
          </a:xfrm>
          <a:prstGeom prst="rect">
            <a:avLst/>
          </a:prstGeom>
        </p:spPr>
      </p:pic>
    </p:spTree>
    <p:extLst>
      <p:ext uri="{BB962C8B-B14F-4D97-AF65-F5344CB8AC3E}">
        <p14:creationId xmlns:p14="http://schemas.microsoft.com/office/powerpoint/2010/main" val="2068868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2.3 20</a:t>
            </a:r>
            <a:r>
              <a:rPr lang="zh-CN" altLang="en-US" b="1" dirty="0"/>
              <a:t>世纪</a:t>
            </a:r>
            <a:r>
              <a:rPr lang="en-US" altLang="zh-CN" b="1" dirty="0"/>
              <a:t>70</a:t>
            </a:r>
            <a:r>
              <a:rPr lang="zh-CN" altLang="en-US" b="1" dirty="0"/>
              <a:t>年代</a:t>
            </a:r>
            <a:endParaRPr lang="zh-CN" altLang="en-US"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2.3.2 </a:t>
            </a:r>
            <a:r>
              <a:rPr lang="zh-CN" altLang="en-US" b="1" dirty="0"/>
              <a:t>绘制</a:t>
            </a:r>
            <a:endParaRPr lang="en-US" altLang="zh-CN" b="1" dirty="0"/>
          </a:p>
          <a:p>
            <a:pPr lvl="1"/>
            <a:r>
              <a:rPr lang="en-US" altLang="zh-CN" dirty="0"/>
              <a:t>1971: Utah</a:t>
            </a:r>
            <a:r>
              <a:rPr lang="zh-CN" altLang="en-US" dirty="0"/>
              <a:t>大学博士生</a:t>
            </a:r>
            <a:r>
              <a:rPr lang="en-US" altLang="zh-CN" dirty="0" err="1"/>
              <a:t>Gouraud</a:t>
            </a:r>
            <a:r>
              <a:rPr lang="zh-CN" altLang="en-US" dirty="0"/>
              <a:t>通过插值三角形顶点颜色进行曲面绘制，较早解决了如何通过低计算量的绘制达到丰富光照效果的问题。</a:t>
            </a:r>
          </a:p>
          <a:p>
            <a:pPr lvl="1"/>
            <a:r>
              <a:rPr lang="en-US" altLang="zh-CN" dirty="0"/>
              <a:t>1973: Utah</a:t>
            </a:r>
            <a:r>
              <a:rPr lang="zh-CN" altLang="en-US" dirty="0"/>
              <a:t>大学另一位博士生</a:t>
            </a:r>
            <a:r>
              <a:rPr lang="en-US" altLang="zh-CN" dirty="0" err="1"/>
              <a:t>Phong</a:t>
            </a:r>
            <a:r>
              <a:rPr lang="zh-CN" altLang="en-US" dirty="0"/>
              <a:t>提出采用对曲面的法向量进行插值来替代直接插值像素颜色进行绘制，这能够更好的展现复杂的光亮效果。</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26</a:t>
            </a:fld>
            <a:endParaRPr lang="zh-CN" altLang="en-US"/>
          </a:p>
        </p:txBody>
      </p:sp>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17656"/>
          <a:stretch>
            <a:fillRect/>
          </a:stretch>
        </p:blipFill>
        <p:spPr>
          <a:xfrm>
            <a:off x="148719" y="5017271"/>
            <a:ext cx="4608512" cy="1711896"/>
          </a:xfrm>
          <a:prstGeom prst="rect">
            <a:avLst/>
          </a:prstGeom>
        </p:spPr>
      </p:pic>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9921" y="5799252"/>
            <a:ext cx="3975298" cy="1058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组合 16"/>
          <p:cNvGrpSpPr/>
          <p:nvPr/>
        </p:nvGrpSpPr>
        <p:grpSpPr>
          <a:xfrm>
            <a:off x="5148064" y="4699380"/>
            <a:ext cx="3717435" cy="1115176"/>
            <a:chOff x="4885000" y="4221088"/>
            <a:chExt cx="4259000" cy="1277637"/>
          </a:xfrm>
        </p:grpSpPr>
        <p:pic>
          <p:nvPicPr>
            <p:cNvPr id="1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2454" y="4585294"/>
              <a:ext cx="2691546" cy="90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等腰三角形 18"/>
            <p:cNvSpPr/>
            <p:nvPr/>
          </p:nvSpPr>
          <p:spPr>
            <a:xfrm rot="20377777">
              <a:off x="5148064" y="4585294"/>
              <a:ext cx="1008112" cy="715914"/>
            </a:xfrm>
            <a:prstGeom prst="triangle">
              <a:avLst>
                <a:gd name="adj" fmla="val 1315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stCxn id="19" idx="0"/>
            </p:cNvCxnSpPr>
            <p:nvPr/>
          </p:nvCxnSpPr>
          <p:spPr>
            <a:xfrm flipV="1">
              <a:off x="5179272" y="4365104"/>
              <a:ext cx="112808" cy="371883"/>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5301605" y="5100023"/>
              <a:ext cx="206499" cy="35376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225807" y="4816550"/>
              <a:ext cx="226647" cy="283473"/>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11"/>
            <p:cNvSpPr txBox="1"/>
            <p:nvPr/>
          </p:nvSpPr>
          <p:spPr>
            <a:xfrm>
              <a:off x="4900832" y="4221088"/>
              <a:ext cx="46325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24" name="TextBox 14"/>
            <p:cNvSpPr txBox="1"/>
            <p:nvPr/>
          </p:nvSpPr>
          <p:spPr>
            <a:xfrm>
              <a:off x="4885000" y="5075588"/>
              <a:ext cx="463256" cy="42313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3</a:t>
              </a:r>
              <a:endParaRPr lang="zh-CN" altLang="en-US" baseline="-25000" dirty="0">
                <a:latin typeface="Times New Roman" panose="02020603050405020304" pitchFamily="18" charset="0"/>
                <a:cs typeface="Times New Roman" panose="02020603050405020304" pitchFamily="18" charset="0"/>
              </a:endParaRPr>
            </a:p>
          </p:txBody>
        </p:sp>
        <p:sp>
          <p:nvSpPr>
            <p:cNvPr id="25" name="TextBox 15"/>
            <p:cNvSpPr txBox="1"/>
            <p:nvPr/>
          </p:nvSpPr>
          <p:spPr>
            <a:xfrm>
              <a:off x="6372200" y="4590420"/>
              <a:ext cx="46325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26" name="TextBox 16"/>
            <p:cNvSpPr txBox="1"/>
            <p:nvPr/>
          </p:nvSpPr>
          <p:spPr>
            <a:xfrm>
              <a:off x="5404855" y="4250605"/>
              <a:ext cx="2088232" cy="553998"/>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3</a:t>
              </a:r>
              <a:endParaRPr lang="zh-CN" altLang="en-US" baseline="-25000" dirty="0">
                <a:latin typeface="Times New Roman" panose="02020603050405020304" pitchFamily="18" charset="0"/>
                <a:cs typeface="Times New Roman" panose="02020603050405020304" pitchFamily="18" charset="0"/>
              </a:endParaRPr>
            </a:p>
            <a:p>
              <a:endParaRPr lang="zh-CN" altLang="en-US" baseline="-25000" dirty="0">
                <a:latin typeface="Times New Roman" panose="02020603050405020304" pitchFamily="18" charset="0"/>
                <a:cs typeface="Times New Roman" panose="02020603050405020304" pitchFamily="18" charset="0"/>
              </a:endParaRPr>
            </a:p>
          </p:txBody>
        </p:sp>
        <p:cxnSp>
          <p:nvCxnSpPr>
            <p:cNvPr id="27" name="直接箭头连接符 26"/>
            <p:cNvCxnSpPr/>
            <p:nvPr/>
          </p:nvCxnSpPr>
          <p:spPr>
            <a:xfrm flipV="1">
              <a:off x="5609500" y="4590420"/>
              <a:ext cx="226647" cy="44576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8573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2.3 20</a:t>
            </a:r>
            <a:r>
              <a:rPr lang="zh-CN" altLang="en-US" b="1" dirty="0"/>
              <a:t>世纪</a:t>
            </a:r>
            <a:r>
              <a:rPr lang="en-US" altLang="zh-CN" b="1" dirty="0"/>
              <a:t>70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2.3.2 </a:t>
            </a:r>
            <a:r>
              <a:rPr lang="zh-CN" altLang="en-US" b="1" dirty="0"/>
              <a:t>绘制</a:t>
            </a:r>
            <a:endParaRPr lang="en-US" altLang="zh-CN" b="1" dirty="0"/>
          </a:p>
          <a:p>
            <a:pPr lvl="1"/>
            <a:r>
              <a:rPr lang="en-US" altLang="zh-CN" dirty="0"/>
              <a:t>1974: </a:t>
            </a:r>
            <a:r>
              <a:rPr lang="en-US" altLang="zh-CN" dirty="0">
                <a:sym typeface="+mn-ea"/>
              </a:rPr>
              <a:t>Utah</a:t>
            </a:r>
            <a:r>
              <a:rPr lang="zh-CN" altLang="en-US" dirty="0">
                <a:sym typeface="+mn-ea"/>
              </a:rPr>
              <a:t>大学博士生</a:t>
            </a:r>
            <a:r>
              <a:rPr lang="en-US" altLang="zh-CN" dirty="0" err="1">
                <a:sym typeface="+mn-ea"/>
              </a:rPr>
              <a:t>Catmull</a:t>
            </a:r>
            <a:r>
              <a:rPr lang="zh-CN" altLang="en-US" dirty="0">
                <a:sym typeface="+mn-ea"/>
              </a:rPr>
              <a:t>提出了纹理映射技术，能够将图像映射到几何模型。纹理映射技术能够使用简单几何表达复杂的绘制场景。</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27</a:t>
            </a:fld>
            <a:endParaRPr lang="zh-CN" altLang="en-US"/>
          </a:p>
        </p:txBody>
      </p:sp>
      <p:pic>
        <p:nvPicPr>
          <p:cNvPr id="2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7258"/>
          <a:stretch>
            <a:fillRect/>
          </a:stretch>
        </p:blipFill>
        <p:spPr bwMode="auto">
          <a:xfrm>
            <a:off x="6056262" y="3502550"/>
            <a:ext cx="1540074" cy="1034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7243"/>
          <a:stretch>
            <a:fillRect/>
          </a:stretch>
        </p:blipFill>
        <p:spPr bwMode="auto">
          <a:xfrm>
            <a:off x="6056262" y="5778293"/>
            <a:ext cx="1540074" cy="103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3765" b="33117"/>
          <a:stretch>
            <a:fillRect/>
          </a:stretch>
        </p:blipFill>
        <p:spPr bwMode="auto">
          <a:xfrm>
            <a:off x="6056262" y="4645106"/>
            <a:ext cx="1540074" cy="104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10"/>
          <p:cNvSpPr txBox="1"/>
          <p:nvPr/>
        </p:nvSpPr>
        <p:spPr>
          <a:xfrm>
            <a:off x="7668344" y="3855117"/>
            <a:ext cx="1296144" cy="396240"/>
          </a:xfrm>
          <a:prstGeom prst="rect">
            <a:avLst/>
          </a:prstGeom>
          <a:noFill/>
        </p:spPr>
        <p:txBody>
          <a:bodyPr wrap="square" rtlCol="0">
            <a:spAutoFit/>
          </a:bodyPr>
          <a:lstStyle/>
          <a:p>
            <a:r>
              <a:rPr lang="zh-CN" altLang="en-US" sz="2000" dirty="0"/>
              <a:t>三维模型</a:t>
            </a:r>
          </a:p>
        </p:txBody>
      </p:sp>
      <p:sp>
        <p:nvSpPr>
          <p:cNvPr id="32" name="TextBox 11"/>
          <p:cNvSpPr txBox="1"/>
          <p:nvPr/>
        </p:nvSpPr>
        <p:spPr>
          <a:xfrm>
            <a:off x="7668344" y="4755413"/>
            <a:ext cx="1152128" cy="703580"/>
          </a:xfrm>
          <a:prstGeom prst="rect">
            <a:avLst/>
          </a:prstGeom>
          <a:noFill/>
        </p:spPr>
        <p:txBody>
          <a:bodyPr wrap="square" rtlCol="0">
            <a:spAutoFit/>
          </a:bodyPr>
          <a:lstStyle/>
          <a:p>
            <a:pPr algn="ctr"/>
            <a:r>
              <a:rPr lang="en-US" altLang="zh-CN" sz="2000" dirty="0" err="1"/>
              <a:t>Phong</a:t>
            </a:r>
            <a:r>
              <a:rPr lang="en-US" altLang="zh-CN" sz="2000" dirty="0"/>
              <a:t> </a:t>
            </a:r>
          </a:p>
          <a:p>
            <a:pPr algn="ctr"/>
            <a:r>
              <a:rPr lang="zh-CN" altLang="en-US" sz="2000" dirty="0"/>
              <a:t>着色</a:t>
            </a:r>
          </a:p>
        </p:txBody>
      </p:sp>
      <p:sp>
        <p:nvSpPr>
          <p:cNvPr id="33" name="TextBox 12"/>
          <p:cNvSpPr txBox="1"/>
          <p:nvPr/>
        </p:nvSpPr>
        <p:spPr>
          <a:xfrm>
            <a:off x="7668344" y="5991743"/>
            <a:ext cx="1152128" cy="701040"/>
          </a:xfrm>
          <a:prstGeom prst="rect">
            <a:avLst/>
          </a:prstGeom>
          <a:noFill/>
        </p:spPr>
        <p:txBody>
          <a:bodyPr wrap="square" rtlCol="0">
            <a:spAutoFit/>
          </a:bodyPr>
          <a:lstStyle/>
          <a:p>
            <a:pPr algn="ctr"/>
            <a:r>
              <a:rPr lang="zh-CN" altLang="en-US" sz="2000" dirty="0"/>
              <a:t>纹理</a:t>
            </a:r>
          </a:p>
          <a:p>
            <a:pPr algn="ctr"/>
            <a:r>
              <a:rPr lang="zh-CN" altLang="en-US" sz="2000" dirty="0"/>
              <a:t>映射</a:t>
            </a:r>
          </a:p>
        </p:txBody>
      </p:sp>
      <p:pic>
        <p:nvPicPr>
          <p:cNvPr id="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81" y="3850984"/>
            <a:ext cx="2006529" cy="248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449" y="3687292"/>
            <a:ext cx="2384647" cy="137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1449" y="5243646"/>
            <a:ext cx="2384647" cy="1362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13"/>
          <p:cNvSpPr txBox="1"/>
          <p:nvPr/>
        </p:nvSpPr>
        <p:spPr>
          <a:xfrm>
            <a:off x="663635" y="6310989"/>
            <a:ext cx="1702619" cy="400110"/>
          </a:xfrm>
          <a:prstGeom prst="rect">
            <a:avLst/>
          </a:prstGeom>
          <a:noFill/>
        </p:spPr>
        <p:txBody>
          <a:bodyPr wrap="square" rtlCol="0">
            <a:spAutoFit/>
          </a:bodyPr>
          <a:lstStyle/>
          <a:p>
            <a:r>
              <a:rPr lang="en-US" altLang="zh-CN" sz="2000" dirty="0"/>
              <a:t>Edwin </a:t>
            </a:r>
            <a:r>
              <a:rPr lang="en-US" altLang="zh-CN" sz="2000" dirty="0" err="1"/>
              <a:t>Catmull</a:t>
            </a:r>
            <a:endParaRPr lang="zh-CN" altLang="en-US" sz="2000" dirty="0"/>
          </a:p>
        </p:txBody>
      </p:sp>
    </p:spTree>
    <p:extLst>
      <p:ext uri="{BB962C8B-B14F-4D97-AF65-F5344CB8AC3E}">
        <p14:creationId xmlns:p14="http://schemas.microsoft.com/office/powerpoint/2010/main" val="3722070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2.3 20</a:t>
            </a:r>
            <a:r>
              <a:rPr lang="zh-CN" altLang="en-US" b="1" dirty="0"/>
              <a:t>世纪</a:t>
            </a:r>
            <a:r>
              <a:rPr lang="en-US" altLang="zh-CN" b="1" dirty="0"/>
              <a:t>70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2.3.2 </a:t>
            </a:r>
            <a:r>
              <a:rPr lang="zh-CN" altLang="en-US" b="1" dirty="0"/>
              <a:t>绘制</a:t>
            </a:r>
            <a:endParaRPr lang="en-US" altLang="zh-CN" b="1" dirty="0"/>
          </a:p>
          <a:p>
            <a:pPr lvl="1"/>
            <a:r>
              <a:rPr lang="en-US" altLang="zh-CN" dirty="0"/>
              <a:t>1979: Bell</a:t>
            </a:r>
            <a:r>
              <a:rPr lang="zh-CN" altLang="en-US" dirty="0"/>
              <a:t>实验室的</a:t>
            </a:r>
            <a:r>
              <a:rPr lang="en-US" altLang="zh-CN" dirty="0"/>
              <a:t>Turner </a:t>
            </a:r>
            <a:r>
              <a:rPr lang="en-US" altLang="zh-CN" dirty="0" err="1"/>
              <a:t>Whitted</a:t>
            </a:r>
            <a:r>
              <a:rPr lang="zh-CN" altLang="en-US" dirty="0"/>
              <a:t>改进了光线投射算法，实现了第一种整体照明绘制方法，能够实现反射、折射效果</a:t>
            </a:r>
            <a:r>
              <a:rPr lang="zh-CN" altLang="en-US" sz="2400" dirty="0">
                <a:sym typeface="+mn-ea"/>
              </a:rPr>
              <a:t>。</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28</a:t>
            </a:fld>
            <a:endParaRPr lang="zh-CN" altLang="en-US"/>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54" y="3396844"/>
            <a:ext cx="2592287" cy="1728192"/>
          </a:xfrm>
          <a:prstGeom prst="rect">
            <a:avLst/>
          </a:prstGeom>
        </p:spPr>
      </p:pic>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42" y="3766388"/>
            <a:ext cx="2023517" cy="2592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3888" y="3612868"/>
            <a:ext cx="1991883" cy="1493912"/>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79912" y="5245185"/>
            <a:ext cx="1873238" cy="1440160"/>
          </a:xfrm>
          <a:prstGeom prst="rect">
            <a:avLst/>
          </a:prstGeom>
        </p:spPr>
      </p:pic>
      <p:pic>
        <p:nvPicPr>
          <p:cNvPr id="1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6176" y="5261172"/>
            <a:ext cx="1877959" cy="140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8"/>
          <p:cNvSpPr txBox="1"/>
          <p:nvPr/>
        </p:nvSpPr>
        <p:spPr>
          <a:xfrm>
            <a:off x="763190" y="6363776"/>
            <a:ext cx="1863069" cy="400110"/>
          </a:xfrm>
          <a:prstGeom prst="rect">
            <a:avLst/>
          </a:prstGeom>
          <a:noFill/>
        </p:spPr>
        <p:txBody>
          <a:bodyPr wrap="square" rtlCol="0">
            <a:spAutoFit/>
          </a:bodyPr>
          <a:lstStyle/>
          <a:p>
            <a:r>
              <a:rPr lang="en-US" altLang="zh-CN" sz="2000" dirty="0"/>
              <a:t>Turner </a:t>
            </a:r>
            <a:r>
              <a:rPr lang="en-US" altLang="zh-CN" sz="2000" dirty="0" err="1"/>
              <a:t>Whitted</a:t>
            </a:r>
            <a:r>
              <a:rPr lang="en-US" altLang="zh-CN" sz="2000" dirty="0"/>
              <a:t> </a:t>
            </a:r>
            <a:endParaRPr lang="zh-CN" altLang="en-US" sz="2000" dirty="0"/>
          </a:p>
        </p:txBody>
      </p:sp>
    </p:spTree>
    <p:extLst>
      <p:ext uri="{BB962C8B-B14F-4D97-AF65-F5344CB8AC3E}">
        <p14:creationId xmlns:p14="http://schemas.microsoft.com/office/powerpoint/2010/main" val="2810649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2.3 20</a:t>
            </a:r>
            <a:r>
              <a:rPr lang="zh-CN" altLang="en-US" b="1" dirty="0"/>
              <a:t>世纪</a:t>
            </a:r>
            <a:r>
              <a:rPr lang="en-US" altLang="zh-CN" b="1" dirty="0"/>
              <a:t>70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2.3.3 </a:t>
            </a:r>
            <a:r>
              <a:rPr lang="zh-CN" altLang="en-US" b="1" dirty="0"/>
              <a:t>交互</a:t>
            </a:r>
            <a:endParaRPr lang="en-US" altLang="zh-CN" b="1" dirty="0"/>
          </a:p>
          <a:p>
            <a:pPr lvl="1"/>
            <a:r>
              <a:rPr lang="en-US" altLang="zh-CN" dirty="0"/>
              <a:t>1973:Xerox Palo Alto </a:t>
            </a:r>
            <a:r>
              <a:rPr lang="zh-CN" altLang="en-US" dirty="0"/>
              <a:t>研究中心引入</a:t>
            </a:r>
            <a:r>
              <a:rPr lang="en-US" altLang="zh-CN" dirty="0"/>
              <a:t>Xerox Alto</a:t>
            </a:r>
            <a:r>
              <a:rPr lang="zh-CN" altLang="en-US" dirty="0"/>
              <a:t>计算机作为工业设计和制造的机器，该计算机是第一台使用鼠标的计算机。</a:t>
            </a:r>
          </a:p>
          <a:p>
            <a:pPr lvl="1"/>
            <a:r>
              <a:rPr lang="en-US" altLang="zh-CN" dirty="0"/>
              <a:t>1977: Apple II </a:t>
            </a:r>
            <a:r>
              <a:rPr lang="zh-CN" altLang="en-US" dirty="0"/>
              <a:t>造就了集成键盘的计算机的巨大成功。</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29</a:t>
            </a:fld>
            <a:endParaRPr lang="zh-CN" altLang="en-US"/>
          </a:p>
        </p:txBody>
      </p:sp>
      <p:grpSp>
        <p:nvGrpSpPr>
          <p:cNvPr id="5" name="组合 4"/>
          <p:cNvGrpSpPr/>
          <p:nvPr/>
        </p:nvGrpSpPr>
        <p:grpSpPr>
          <a:xfrm>
            <a:off x="1341316" y="4485054"/>
            <a:ext cx="3130730" cy="2088634"/>
            <a:chOff x="971601" y="3867734"/>
            <a:chExt cx="3930519" cy="2622205"/>
          </a:xfrm>
        </p:grpSpPr>
        <p:pic>
          <p:nvPicPr>
            <p:cNvPr id="11" name="图片 10"/>
            <p:cNvPicPr>
              <a:picLocks noChangeAspect="1"/>
            </p:cNvPicPr>
            <p:nvPr/>
          </p:nvPicPr>
          <p:blipFill rotWithShape="1">
            <a:blip r:embed="rId3"/>
            <a:srcRect l="58238"/>
            <a:stretch>
              <a:fillRect/>
            </a:stretch>
          </p:blipFill>
          <p:spPr>
            <a:xfrm>
              <a:off x="3275856" y="3872035"/>
              <a:ext cx="1626264" cy="2617904"/>
            </a:xfrm>
            <a:prstGeom prst="rect">
              <a:avLst/>
            </a:prstGeom>
          </p:spPr>
        </p:pic>
        <p:pic>
          <p:nvPicPr>
            <p:cNvPr id="12" name="图片 11"/>
            <p:cNvPicPr>
              <a:picLocks noChangeAspect="1"/>
            </p:cNvPicPr>
            <p:nvPr/>
          </p:nvPicPr>
          <p:blipFill>
            <a:blip r:embed="rId4"/>
            <a:stretch>
              <a:fillRect/>
            </a:stretch>
          </p:blipFill>
          <p:spPr>
            <a:xfrm>
              <a:off x="971601" y="3867734"/>
              <a:ext cx="2195736" cy="2622205"/>
            </a:xfrm>
            <a:prstGeom prst="rect">
              <a:avLst/>
            </a:prstGeom>
          </p:spPr>
        </p:pic>
      </p:grpSp>
      <p:sp>
        <p:nvSpPr>
          <p:cNvPr id="13" name="TextBox 8"/>
          <p:cNvSpPr txBox="1"/>
          <p:nvPr/>
        </p:nvSpPr>
        <p:spPr>
          <a:xfrm>
            <a:off x="1771390" y="6498541"/>
            <a:ext cx="2490359" cy="400110"/>
          </a:xfrm>
          <a:prstGeom prst="rect">
            <a:avLst/>
          </a:prstGeom>
          <a:noFill/>
        </p:spPr>
        <p:txBody>
          <a:bodyPr wrap="square" rtlCol="0">
            <a:spAutoFit/>
          </a:bodyPr>
          <a:lstStyle/>
          <a:p>
            <a:r>
              <a:rPr lang="en-US" altLang="zh-CN" sz="2000" dirty="0"/>
              <a:t>Xerox Alto computer</a:t>
            </a:r>
            <a:endParaRPr lang="zh-CN" altLang="en-US" sz="2000" dirty="0"/>
          </a:p>
        </p:txBody>
      </p:sp>
      <p:pic>
        <p:nvPicPr>
          <p:cNvPr id="14" name="图片 13"/>
          <p:cNvPicPr>
            <a:picLocks noChangeAspect="1"/>
          </p:cNvPicPr>
          <p:nvPr/>
        </p:nvPicPr>
        <p:blipFill>
          <a:blip r:embed="rId5"/>
          <a:stretch>
            <a:fillRect/>
          </a:stretch>
        </p:blipFill>
        <p:spPr>
          <a:xfrm>
            <a:off x="5724128" y="4673468"/>
            <a:ext cx="2025225" cy="1802633"/>
          </a:xfrm>
          <a:prstGeom prst="rect">
            <a:avLst/>
          </a:prstGeom>
        </p:spPr>
      </p:pic>
      <p:sp>
        <p:nvSpPr>
          <p:cNvPr id="21" name="TextBox 8"/>
          <p:cNvSpPr txBox="1"/>
          <p:nvPr/>
        </p:nvSpPr>
        <p:spPr>
          <a:xfrm>
            <a:off x="6286975" y="6489939"/>
            <a:ext cx="1094412" cy="400110"/>
          </a:xfrm>
          <a:prstGeom prst="rect">
            <a:avLst/>
          </a:prstGeom>
          <a:noFill/>
        </p:spPr>
        <p:txBody>
          <a:bodyPr wrap="square" rtlCol="0">
            <a:spAutoFit/>
          </a:bodyPr>
          <a:lstStyle/>
          <a:p>
            <a:r>
              <a:rPr lang="en-US" altLang="zh-CN" sz="2000" dirty="0"/>
              <a:t>Apple II</a:t>
            </a:r>
            <a:endParaRPr lang="zh-CN" altLang="en-US" sz="2000" dirty="0"/>
          </a:p>
        </p:txBody>
      </p:sp>
    </p:spTree>
    <p:extLst>
      <p:ext uri="{BB962C8B-B14F-4D97-AF65-F5344CB8AC3E}">
        <p14:creationId xmlns:p14="http://schemas.microsoft.com/office/powerpoint/2010/main" val="3061842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1.1 </a:t>
            </a:r>
            <a:r>
              <a:rPr lang="zh-CN" altLang="en-US" b="1" dirty="0"/>
              <a:t>概念</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a:t>
            </a:fld>
            <a:endParaRPr lang="zh-CN" altLang="en-US"/>
          </a:p>
        </p:txBody>
      </p:sp>
      <p:sp>
        <p:nvSpPr>
          <p:cNvPr id="17" name="Content Placeholder 2">
            <a:extLst>
              <a:ext uri="{FF2B5EF4-FFF2-40B4-BE49-F238E27FC236}">
                <a16:creationId xmlns:a16="http://schemas.microsoft.com/office/drawing/2014/main" id="{9EE43487-0C18-478F-86E2-A4CA4AE098AB}"/>
              </a:ext>
            </a:extLst>
          </p:cNvPr>
          <p:cNvSpPr>
            <a:spLocks noGrp="1"/>
          </p:cNvSpPr>
          <p:nvPr>
            <p:ph idx="1"/>
          </p:nvPr>
        </p:nvSpPr>
        <p:spPr>
          <a:xfrm>
            <a:off x="457200" y="1916832"/>
            <a:ext cx="8229600" cy="4525963"/>
          </a:xfrm>
        </p:spPr>
        <p:txBody>
          <a:bodyPr/>
          <a:lstStyle/>
          <a:p>
            <a:r>
              <a:rPr lang="zh-CN" altLang="en-US" dirty="0"/>
              <a:t>图形学的研究对象</a:t>
            </a:r>
            <a:endParaRPr lang="en-US" altLang="zh-CN" dirty="0"/>
          </a:p>
          <a:p>
            <a:pPr lvl="1"/>
            <a:r>
              <a:rPr lang="zh-CN" altLang="en-US" dirty="0"/>
              <a:t>图形：能在人的视觉系统中产生视觉印象的客观对象（主要是三维几何对象）</a:t>
            </a:r>
          </a:p>
          <a:p>
            <a:endParaRPr lang="en-US" altLang="zh-CN" dirty="0"/>
          </a:p>
          <a:p>
            <a:r>
              <a:rPr lang="zh-CN" altLang="en-US" dirty="0"/>
              <a:t>计算机图形学的目的</a:t>
            </a:r>
            <a:endParaRPr lang="en-US" altLang="zh-CN" dirty="0"/>
          </a:p>
          <a:p>
            <a:pPr lvl="1"/>
            <a:r>
              <a:rPr lang="zh-CN" altLang="en-US" dirty="0"/>
              <a:t>在计算机中表示、生成、处理和显示图形</a:t>
            </a:r>
          </a:p>
        </p:txBody>
      </p:sp>
    </p:spTree>
    <p:extLst>
      <p:ext uri="{BB962C8B-B14F-4D97-AF65-F5344CB8AC3E}">
        <p14:creationId xmlns:p14="http://schemas.microsoft.com/office/powerpoint/2010/main" val="3048186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2.4 20</a:t>
            </a:r>
            <a:r>
              <a:rPr lang="zh-CN" altLang="en-US" b="1" dirty="0"/>
              <a:t>世纪</a:t>
            </a:r>
            <a:r>
              <a:rPr lang="en-US" altLang="zh-CN" b="1" dirty="0"/>
              <a:t>80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2.4.1 </a:t>
            </a:r>
            <a:r>
              <a:rPr lang="zh-CN" altLang="en-US" b="1" dirty="0"/>
              <a:t>建模</a:t>
            </a:r>
            <a:endParaRPr lang="en-US" altLang="zh-CN" b="1" dirty="0"/>
          </a:p>
          <a:p>
            <a:pPr lvl="1"/>
            <a:r>
              <a:rPr lang="en-US" altLang="zh-CN" dirty="0"/>
              <a:t>1982: Jim </a:t>
            </a:r>
            <a:r>
              <a:rPr lang="en-US" altLang="zh-CN" dirty="0" err="1"/>
              <a:t>Blinn</a:t>
            </a:r>
            <a:r>
              <a:rPr lang="zh-CN" altLang="en-US" dirty="0"/>
              <a:t>提出了基于元球的隐式建模方法，通过球基的代数组合生成光滑的曲面，能够表示任意拓扑的几何形状。</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30</a:t>
            </a:fld>
            <a:endParaRPr lang="zh-CN" altLang="en-US"/>
          </a:p>
        </p:txBody>
      </p:sp>
      <p:grpSp>
        <p:nvGrpSpPr>
          <p:cNvPr id="7" name="组合 6"/>
          <p:cNvGrpSpPr/>
          <p:nvPr/>
        </p:nvGrpSpPr>
        <p:grpSpPr>
          <a:xfrm>
            <a:off x="869700" y="3645024"/>
            <a:ext cx="1599057" cy="2360432"/>
            <a:chOff x="56614" y="2517812"/>
            <a:chExt cx="2928605" cy="4323031"/>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14" y="2517812"/>
              <a:ext cx="2928605"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6333" y="4739450"/>
              <a:ext cx="2016273" cy="2101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12" name="对象 11"/>
          <p:cNvGraphicFramePr>
            <a:graphicFrameLocks noChangeAspect="1"/>
          </p:cNvGraphicFramePr>
          <p:nvPr>
            <p:extLst>
              <p:ext uri="{D42A27DB-BD31-4B8C-83A1-F6EECF244321}">
                <p14:modId xmlns:p14="http://schemas.microsoft.com/office/powerpoint/2010/main" val="809951402"/>
              </p:ext>
            </p:extLst>
          </p:nvPr>
        </p:nvGraphicFramePr>
        <p:xfrm>
          <a:off x="1032211" y="5940703"/>
          <a:ext cx="1836634" cy="866353"/>
        </p:xfrm>
        <a:graphic>
          <a:graphicData uri="http://schemas.openxmlformats.org/presentationml/2006/ole">
            <mc:AlternateContent xmlns:mc="http://schemas.openxmlformats.org/markup-compatibility/2006">
              <mc:Choice xmlns:v="urn:schemas-microsoft-com:vml" Requires="v">
                <p:oleObj name="Equation" r:id="rId7" imgW="977760" imgH="457200" progId="Equation.DSMT4">
                  <p:embed/>
                </p:oleObj>
              </mc:Choice>
              <mc:Fallback>
                <p:oleObj name="Equation" r:id="rId7" imgW="977760" imgH="457200" progId="Equation.DSMT4">
                  <p:embed/>
                  <p:pic>
                    <p:nvPicPr>
                      <p:cNvPr id="0" name=""/>
                      <p:cNvPicPr>
                        <a:picLocks noChangeAspect="1" noChangeArrowheads="1"/>
                      </p:cNvPicPr>
                      <p:nvPr/>
                    </p:nvPicPr>
                    <p:blipFill>
                      <a:blip r:embed="rId8"/>
                      <a:srcRect/>
                      <a:stretch>
                        <a:fillRect/>
                      </a:stretch>
                    </p:blipFill>
                    <p:spPr bwMode="auto">
                      <a:xfrm>
                        <a:off x="1032211" y="5940703"/>
                        <a:ext cx="1836634" cy="866353"/>
                      </a:xfrm>
                      <a:prstGeom prst="rect">
                        <a:avLst/>
                      </a:prstGeom>
                      <a:noFill/>
                      <a:ln>
                        <a:noFill/>
                      </a:ln>
                    </p:spPr>
                  </p:pic>
                </p:oleObj>
              </mc:Fallback>
            </mc:AlternateContent>
          </a:graphicData>
        </a:graphic>
      </p:graphicFrame>
      <p:pic>
        <p:nvPicPr>
          <p:cNvPr id="13" name="chap1_liquitmet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341341" y="3798136"/>
            <a:ext cx="5395432" cy="2394223"/>
          </a:xfrm>
          <a:prstGeom prst="rect">
            <a:avLst/>
          </a:prstGeom>
        </p:spPr>
      </p:pic>
    </p:spTree>
    <p:extLst>
      <p:ext uri="{BB962C8B-B14F-4D97-AF65-F5344CB8AC3E}">
        <p14:creationId xmlns:p14="http://schemas.microsoft.com/office/powerpoint/2010/main" val="324068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9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remove" display="0">
                  <p:stCondLst>
                    <p:cond delay="indefinite"/>
                  </p:stCondLst>
                </p:cTn>
                <p:tgtEl>
                  <p:spTgt spid="1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2.4 20</a:t>
            </a:r>
            <a:r>
              <a:rPr lang="zh-CN" altLang="en-US" b="1" dirty="0"/>
              <a:t>世纪</a:t>
            </a:r>
            <a:r>
              <a:rPr lang="en-US" altLang="zh-CN" b="1" dirty="0"/>
              <a:t>80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2.4.1 </a:t>
            </a:r>
            <a:r>
              <a:rPr lang="zh-CN" altLang="en-US" b="1" dirty="0"/>
              <a:t>建模</a:t>
            </a:r>
            <a:endParaRPr lang="en-US" altLang="zh-CN" b="1" dirty="0"/>
          </a:p>
          <a:p>
            <a:pPr lvl="1"/>
            <a:r>
              <a:rPr lang="en-US" altLang="zh-CN" dirty="0"/>
              <a:t>1987: </a:t>
            </a:r>
            <a:r>
              <a:rPr lang="en-US" altLang="zh-CN" dirty="0" err="1"/>
              <a:t>Lorensen</a:t>
            </a:r>
            <a:r>
              <a:rPr lang="zh-CN" altLang="en-US" dirty="0"/>
              <a:t>和</a:t>
            </a:r>
            <a:r>
              <a:rPr lang="en-US" altLang="zh-CN" dirty="0"/>
              <a:t>Cline</a:t>
            </a:r>
            <a:r>
              <a:rPr lang="zh-CN" altLang="en-US" dirty="0"/>
              <a:t>提出</a:t>
            </a:r>
            <a:r>
              <a:rPr lang="en-US" altLang="zh-CN" dirty="0"/>
              <a:t>marching cube</a:t>
            </a:r>
            <a:r>
              <a:rPr lang="zh-CN" altLang="en-US" dirty="0"/>
              <a:t>方法，该方法将三维体数据分割为多个小立方体，判断每个立方体与等值面是否相交，如果有交，以数个三角形逼近等值面与该立方体的交。</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31</a:t>
            </a:fld>
            <a:endParaRPr lang="zh-CN" altLang="en-US"/>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501" y="5522336"/>
            <a:ext cx="2681488" cy="1302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5696" y="4024013"/>
            <a:ext cx="1471196" cy="131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080" y="4286433"/>
            <a:ext cx="2664296" cy="2435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995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2.4 20</a:t>
            </a:r>
            <a:r>
              <a:rPr lang="zh-CN" altLang="en-US" b="1" dirty="0"/>
              <a:t>世纪</a:t>
            </a:r>
            <a:r>
              <a:rPr lang="en-US" altLang="zh-CN" b="1" dirty="0"/>
              <a:t>80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2.4.2 </a:t>
            </a:r>
            <a:r>
              <a:rPr lang="zh-CN" altLang="en-US" b="1" dirty="0"/>
              <a:t>绘制</a:t>
            </a:r>
            <a:endParaRPr lang="en-US" altLang="zh-CN" b="1" dirty="0"/>
          </a:p>
          <a:p>
            <a:pPr lvl="1"/>
            <a:r>
              <a:rPr lang="en-US" altLang="zh-CN" dirty="0"/>
              <a:t>1985: Cornell</a:t>
            </a:r>
            <a:r>
              <a:rPr lang="zh-CN" altLang="en-US" dirty="0"/>
              <a:t>大学的三位研究人员通过分析光线的反射规律，提出了基于整体光照的软影的绘制方法，能够生成更加符合实际场景的绘制效果。</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32</a:t>
            </a:fld>
            <a:endParaRPr lang="zh-CN" altLang="en-US"/>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967218"/>
            <a:ext cx="7200800" cy="289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779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2.4 20</a:t>
            </a:r>
            <a:r>
              <a:rPr lang="zh-CN" altLang="en-US" b="1" dirty="0"/>
              <a:t>世纪</a:t>
            </a:r>
            <a:r>
              <a:rPr lang="en-US" altLang="zh-CN" b="1" dirty="0"/>
              <a:t>80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2.4.2 </a:t>
            </a:r>
            <a:r>
              <a:rPr lang="zh-CN" altLang="en-US" b="1" dirty="0"/>
              <a:t>绘制</a:t>
            </a:r>
            <a:endParaRPr lang="en-US" altLang="zh-CN" b="1" dirty="0"/>
          </a:p>
          <a:p>
            <a:pPr lvl="1"/>
            <a:r>
              <a:rPr lang="en-US" altLang="zh-CN" dirty="0"/>
              <a:t>1985: Cornell</a:t>
            </a:r>
            <a:r>
              <a:rPr lang="zh-CN" altLang="en-US" dirty="0"/>
              <a:t>大学的</a:t>
            </a:r>
            <a:r>
              <a:rPr lang="en-US" altLang="zh-CN" dirty="0"/>
              <a:t>Cohen</a:t>
            </a:r>
            <a:r>
              <a:rPr lang="zh-CN" altLang="en-US" dirty="0"/>
              <a:t>和</a:t>
            </a:r>
            <a:r>
              <a:rPr lang="en-US" altLang="zh-CN" dirty="0"/>
              <a:t>Greenberg</a:t>
            </a:r>
            <a:r>
              <a:rPr lang="zh-CN" altLang="en-US" dirty="0"/>
              <a:t>改进了整体光照算法，提出了辐射度算法，通过两个表面之间光能传输模拟光线传播，生成更加柔和和自然的阴影和反射效果。</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33</a:t>
            </a:fld>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7704" y="4034477"/>
            <a:ext cx="5328592" cy="2664296"/>
          </a:xfrm>
          <a:prstGeom prst="rect">
            <a:avLst/>
          </a:prstGeom>
        </p:spPr>
      </p:pic>
    </p:spTree>
    <p:extLst>
      <p:ext uri="{BB962C8B-B14F-4D97-AF65-F5344CB8AC3E}">
        <p14:creationId xmlns:p14="http://schemas.microsoft.com/office/powerpoint/2010/main" val="1355287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2.4 20</a:t>
            </a:r>
            <a:r>
              <a:rPr lang="zh-CN" altLang="en-US" b="1" dirty="0"/>
              <a:t>世纪</a:t>
            </a:r>
            <a:r>
              <a:rPr lang="en-US" altLang="zh-CN" b="1" dirty="0"/>
              <a:t>80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2.4.3 </a:t>
            </a:r>
            <a:r>
              <a:rPr lang="zh-CN" altLang="en-US" b="1" dirty="0"/>
              <a:t>交互</a:t>
            </a:r>
            <a:endParaRPr lang="en-US" altLang="zh-CN" b="1" dirty="0"/>
          </a:p>
          <a:p>
            <a:pPr lvl="1"/>
            <a:r>
              <a:rPr lang="en-US" altLang="zh-CN" dirty="0"/>
              <a:t>1984: IBM</a:t>
            </a:r>
            <a:r>
              <a:rPr lang="zh-CN" altLang="en-US" dirty="0"/>
              <a:t>发布了第一台配备模型</a:t>
            </a:r>
            <a:r>
              <a:rPr lang="en-US" altLang="zh-CN" dirty="0"/>
              <a:t>M</a:t>
            </a:r>
            <a:r>
              <a:rPr lang="zh-CN" altLang="en-US" dirty="0"/>
              <a:t>键盘的电脑</a:t>
            </a:r>
          </a:p>
          <a:p>
            <a:pPr lvl="1"/>
            <a:r>
              <a:rPr lang="en-US" altLang="zh-CN" dirty="0"/>
              <a:t>Mid-1980s: </a:t>
            </a:r>
            <a:r>
              <a:rPr lang="zh-CN" altLang="en-US" dirty="0"/>
              <a:t>美国宇航局艾姆斯研究中心开发了第一个装备在虚拟现实环境中，用来感受手指弯曲的数据手套</a:t>
            </a:r>
          </a:p>
          <a:p>
            <a:pPr lvl="1"/>
            <a:r>
              <a:rPr lang="en-US" altLang="zh-CN" dirty="0"/>
              <a:t>1987: </a:t>
            </a:r>
            <a:r>
              <a:rPr lang="zh-CN" altLang="en-US" dirty="0"/>
              <a:t>微软发布的“视窗</a:t>
            </a:r>
            <a:r>
              <a:rPr lang="en-US" altLang="zh-CN" dirty="0"/>
              <a:t>2”</a:t>
            </a:r>
            <a:r>
              <a:rPr lang="zh-CN" altLang="en-US" dirty="0"/>
              <a:t>，允许重叠的窗口</a:t>
            </a:r>
            <a:r>
              <a:rPr lang="en-US" altLang="zh-CN" dirty="0"/>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34</a:t>
            </a:fld>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727" y="5057312"/>
            <a:ext cx="2324983" cy="973587"/>
          </a:xfrm>
          <a:prstGeom prst="rect">
            <a:avLst/>
          </a:prstGeom>
        </p:spPr>
      </p:pic>
      <p:sp>
        <p:nvSpPr>
          <p:cNvPr id="8" name="TextBox 5"/>
          <p:cNvSpPr txBox="1"/>
          <p:nvPr/>
        </p:nvSpPr>
        <p:spPr>
          <a:xfrm>
            <a:off x="415446" y="6019484"/>
            <a:ext cx="2339280" cy="398780"/>
          </a:xfrm>
          <a:prstGeom prst="rect">
            <a:avLst/>
          </a:prstGeom>
          <a:noFill/>
        </p:spPr>
        <p:txBody>
          <a:bodyPr wrap="square" rtlCol="0">
            <a:spAutoFit/>
          </a:bodyPr>
          <a:lstStyle/>
          <a:p>
            <a:pPr algn="ctr"/>
            <a:r>
              <a:rPr lang="en-US" altLang="zh-CN" sz="2000" dirty="0"/>
              <a:t>IBM Model M </a:t>
            </a:r>
            <a:r>
              <a:rPr lang="zh-CN" altLang="en-US" sz="2000" dirty="0"/>
              <a:t>键盘</a:t>
            </a:r>
          </a:p>
        </p:txBody>
      </p:sp>
      <p:pic>
        <p:nvPicPr>
          <p:cNvPr id="9" name="图片 8"/>
          <p:cNvPicPr>
            <a:picLocks noChangeAspect="1"/>
          </p:cNvPicPr>
          <p:nvPr/>
        </p:nvPicPr>
        <p:blipFill>
          <a:blip r:embed="rId4"/>
          <a:stretch>
            <a:fillRect/>
          </a:stretch>
        </p:blipFill>
        <p:spPr>
          <a:xfrm>
            <a:off x="3648129" y="4747854"/>
            <a:ext cx="2270902" cy="1625573"/>
          </a:xfrm>
          <a:prstGeom prst="rect">
            <a:avLst/>
          </a:prstGeom>
        </p:spPr>
      </p:pic>
      <p:sp>
        <p:nvSpPr>
          <p:cNvPr id="10" name="TextBox 5"/>
          <p:cNvSpPr txBox="1"/>
          <p:nvPr/>
        </p:nvSpPr>
        <p:spPr>
          <a:xfrm>
            <a:off x="3579751" y="6478810"/>
            <a:ext cx="2339280" cy="398780"/>
          </a:xfrm>
          <a:prstGeom prst="rect">
            <a:avLst/>
          </a:prstGeom>
          <a:noFill/>
        </p:spPr>
        <p:txBody>
          <a:bodyPr wrap="square" rtlCol="0">
            <a:spAutoFit/>
          </a:bodyPr>
          <a:lstStyle/>
          <a:p>
            <a:pPr algn="ctr"/>
            <a:r>
              <a:rPr lang="en-US" altLang="zh-CN" sz="2000" dirty="0"/>
              <a:t>NASA </a:t>
            </a:r>
            <a:r>
              <a:rPr lang="zh-CN" altLang="en-US" sz="2000" dirty="0"/>
              <a:t>数据手套</a:t>
            </a:r>
          </a:p>
        </p:txBody>
      </p:sp>
      <p:pic>
        <p:nvPicPr>
          <p:cNvPr id="11" name="图片 10"/>
          <p:cNvPicPr>
            <a:picLocks noChangeAspect="1"/>
          </p:cNvPicPr>
          <p:nvPr/>
        </p:nvPicPr>
        <p:blipFill>
          <a:blip r:embed="rId5"/>
          <a:stretch>
            <a:fillRect/>
          </a:stretch>
        </p:blipFill>
        <p:spPr>
          <a:xfrm>
            <a:off x="6392110" y="4747854"/>
            <a:ext cx="2225095" cy="1670815"/>
          </a:xfrm>
          <a:prstGeom prst="rect">
            <a:avLst/>
          </a:prstGeom>
        </p:spPr>
      </p:pic>
      <p:sp>
        <p:nvSpPr>
          <p:cNvPr id="12" name="TextBox 5"/>
          <p:cNvSpPr txBox="1"/>
          <p:nvPr/>
        </p:nvSpPr>
        <p:spPr>
          <a:xfrm>
            <a:off x="6456965" y="6507984"/>
            <a:ext cx="2339280" cy="400110"/>
          </a:xfrm>
          <a:prstGeom prst="rect">
            <a:avLst/>
          </a:prstGeom>
          <a:noFill/>
        </p:spPr>
        <p:txBody>
          <a:bodyPr wrap="square" rtlCol="0">
            <a:spAutoFit/>
          </a:bodyPr>
          <a:lstStyle/>
          <a:p>
            <a:pPr algn="ctr"/>
            <a:r>
              <a:rPr lang="en-US" altLang="zh-CN" sz="2000" dirty="0"/>
              <a:t>Windows 2.0</a:t>
            </a:r>
            <a:endParaRPr lang="zh-CN" altLang="en-US" sz="2000" dirty="0"/>
          </a:p>
        </p:txBody>
      </p:sp>
    </p:spTree>
    <p:extLst>
      <p:ext uri="{BB962C8B-B14F-4D97-AF65-F5344CB8AC3E}">
        <p14:creationId xmlns:p14="http://schemas.microsoft.com/office/powerpoint/2010/main" val="117453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CB5F0-946D-497A-943A-49EA77D66867}"/>
              </a:ext>
            </a:extLst>
          </p:cNvPr>
          <p:cNvSpPr>
            <a:spLocks noGrp="1"/>
          </p:cNvSpPr>
          <p:nvPr>
            <p:ph type="title"/>
          </p:nvPr>
        </p:nvSpPr>
        <p:spPr/>
        <p:txBody>
          <a:bodyPr/>
          <a:lstStyle/>
          <a:p>
            <a:r>
              <a:rPr lang="en-US" altLang="zh-CN" dirty="0"/>
              <a:t>2.4 20</a:t>
            </a:r>
            <a:r>
              <a:rPr lang="zh-CN" altLang="en-US" dirty="0"/>
              <a:t>世纪</a:t>
            </a:r>
            <a:r>
              <a:rPr lang="en-US" altLang="zh-CN" dirty="0"/>
              <a:t>80</a:t>
            </a:r>
            <a:r>
              <a:rPr lang="zh-CN" altLang="en-US" dirty="0"/>
              <a:t>年代的中国图形学</a:t>
            </a:r>
          </a:p>
        </p:txBody>
      </p:sp>
      <p:sp>
        <p:nvSpPr>
          <p:cNvPr id="4" name="灯片编号占位符 3">
            <a:extLst>
              <a:ext uri="{FF2B5EF4-FFF2-40B4-BE49-F238E27FC236}">
                <a16:creationId xmlns:a16="http://schemas.microsoft.com/office/drawing/2014/main" id="{D313AA51-992A-4C27-B999-DB11AEE9804F}"/>
              </a:ext>
            </a:extLst>
          </p:cNvPr>
          <p:cNvSpPr>
            <a:spLocks noGrp="1"/>
          </p:cNvSpPr>
          <p:nvPr>
            <p:ph type="sldNum" sz="quarter" idx="12"/>
          </p:nvPr>
        </p:nvSpPr>
        <p:spPr/>
        <p:txBody>
          <a:bodyPr/>
          <a:lstStyle/>
          <a:p>
            <a:fld id="{0C913308-F349-4B6D-A68A-DD1791B4A57B}" type="slidenum">
              <a:rPr lang="zh-CN" altLang="en-US" smtClean="0"/>
              <a:t>35</a:t>
            </a:fld>
            <a:endParaRPr lang="zh-CN" altLang="en-US"/>
          </a:p>
        </p:txBody>
      </p:sp>
      <p:sp>
        <p:nvSpPr>
          <p:cNvPr id="5" name="TextBox 3">
            <a:extLst>
              <a:ext uri="{FF2B5EF4-FFF2-40B4-BE49-F238E27FC236}">
                <a16:creationId xmlns:a16="http://schemas.microsoft.com/office/drawing/2014/main" id="{2DE91697-5548-486D-9B75-1FB494ECD38F}"/>
              </a:ext>
            </a:extLst>
          </p:cNvPr>
          <p:cNvSpPr txBox="1"/>
          <p:nvPr/>
        </p:nvSpPr>
        <p:spPr>
          <a:xfrm>
            <a:off x="683568" y="1988840"/>
            <a:ext cx="7315200" cy="4154984"/>
          </a:xfrm>
          <a:prstGeom prst="rect">
            <a:avLst/>
          </a:prstGeom>
          <a:noFill/>
        </p:spPr>
        <p:txBody>
          <a:bodyPr wrap="square" rtlCol="0">
            <a:spAutoFit/>
          </a:bodyPr>
          <a:lstStyle/>
          <a:p>
            <a:r>
              <a:rPr lang="en-US" altLang="zh-CN" sz="2400" dirty="0"/>
              <a:t>1988</a:t>
            </a:r>
            <a:r>
              <a:rPr lang="zh-CN" altLang="en-US" sz="2400" dirty="0"/>
              <a:t>年，浙江大学邵敏之、彭群生等关于辐射度的论文被</a:t>
            </a:r>
            <a:r>
              <a:rPr lang="en-US" altLang="zh-CN" sz="2400" dirty="0"/>
              <a:t>SIGGRAPH</a:t>
            </a:r>
            <a:r>
              <a:rPr lang="zh-CN" altLang="en-US" sz="2400" dirty="0"/>
              <a:t>录用，实现了中国学者在这一图形学最顶级会议上的突破。</a:t>
            </a:r>
            <a:endParaRPr lang="en-US" altLang="zh-CN" sz="2400" dirty="0"/>
          </a:p>
          <a:p>
            <a:endParaRPr lang="en-US" altLang="zh-CN" sz="2400" dirty="0"/>
          </a:p>
          <a:p>
            <a:r>
              <a:rPr lang="en-US" altLang="zh-CN" sz="2400" dirty="0"/>
              <a:t>1989</a:t>
            </a:r>
            <a:r>
              <a:rPr lang="zh-CN" altLang="en-US" sz="2400" dirty="0"/>
              <a:t>年，浙江大学彭群生等的工作被欧洲图形学会议</a:t>
            </a:r>
            <a:r>
              <a:rPr lang="en-US" altLang="zh-CN" sz="2400" dirty="0" err="1"/>
              <a:t>EuroGraphics</a:t>
            </a:r>
            <a:r>
              <a:rPr lang="zh-CN" altLang="en-US" sz="2400" dirty="0"/>
              <a:t>录用，并被评为最佳论文。</a:t>
            </a:r>
            <a:endParaRPr lang="en-US" altLang="zh-CN" sz="2400" dirty="0"/>
          </a:p>
          <a:p>
            <a:endParaRPr lang="en-US" altLang="zh-CN" sz="2400" dirty="0"/>
          </a:p>
          <a:p>
            <a:pPr marL="0" lvl="1"/>
            <a:r>
              <a:rPr lang="en-US" altLang="zh-CN" sz="2400" dirty="0"/>
              <a:t>SIGGRAPH</a:t>
            </a:r>
            <a:r>
              <a:rPr lang="zh-CN" altLang="en-US" sz="2400" dirty="0"/>
              <a:t>全称 “</a:t>
            </a:r>
            <a:r>
              <a:rPr lang="en-US" altLang="zh-CN" sz="2400" dirty="0"/>
              <a:t>the Special Interest Group on Computer Graphics and Interactive Techniques”</a:t>
            </a:r>
            <a:r>
              <a:rPr lang="zh-CN" altLang="en-US" sz="2400" dirty="0"/>
              <a:t>，</a:t>
            </a:r>
            <a:r>
              <a:rPr lang="en-US" altLang="zh-CN" sz="2400" dirty="0"/>
              <a:t>1974</a:t>
            </a:r>
            <a:r>
              <a:rPr lang="zh-CN" altLang="en-US" sz="2400" dirty="0"/>
              <a:t>年召开第一届，取得了巨大的成功。</a:t>
            </a:r>
            <a:endParaRPr lang="en-US" altLang="zh-CN" sz="2400" dirty="0"/>
          </a:p>
          <a:p>
            <a:endParaRPr lang="en-US" altLang="zh-CN" sz="2400" dirty="0"/>
          </a:p>
        </p:txBody>
      </p:sp>
    </p:spTree>
    <p:extLst>
      <p:ext uri="{BB962C8B-B14F-4D97-AF65-F5344CB8AC3E}">
        <p14:creationId xmlns:p14="http://schemas.microsoft.com/office/powerpoint/2010/main" val="2782657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2.5 20</a:t>
            </a:r>
            <a:r>
              <a:rPr lang="zh-CN" altLang="en-US" b="1" dirty="0"/>
              <a:t>世纪</a:t>
            </a:r>
            <a:r>
              <a:rPr lang="en-US" altLang="zh-CN" b="1" dirty="0"/>
              <a:t>90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2.5.1 </a:t>
            </a:r>
            <a:r>
              <a:rPr lang="zh-CN" altLang="en-US" b="1" dirty="0"/>
              <a:t>建模</a:t>
            </a:r>
            <a:endParaRPr lang="en-US" altLang="zh-CN" b="1" dirty="0"/>
          </a:p>
          <a:p>
            <a:pPr lvl="1"/>
            <a:r>
              <a:rPr lang="en-US" altLang="zh-CN" dirty="0"/>
              <a:t>1991: </a:t>
            </a:r>
            <a:r>
              <a:rPr lang="zh-CN" altLang="en-US" dirty="0"/>
              <a:t>国际标准化组织将非均匀有理</a:t>
            </a:r>
            <a:r>
              <a:rPr lang="en-US" altLang="zh-CN" dirty="0"/>
              <a:t>B</a:t>
            </a:r>
            <a:r>
              <a:rPr lang="zh-CN" altLang="en-US" dirty="0"/>
              <a:t>样条曲线定义为</a:t>
            </a:r>
            <a:r>
              <a:rPr lang="en-US" altLang="zh-CN" dirty="0"/>
              <a:t>CAD</a:t>
            </a:r>
            <a:r>
              <a:rPr lang="zh-CN" altLang="en-US" dirty="0"/>
              <a:t>系统中工业设计的标准，至今仍是最流行的几何建模工具之一。</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36</a:t>
            </a:fld>
            <a:endParaRPr lang="zh-CN" altLang="en-US"/>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516" y="3720418"/>
            <a:ext cx="2234952" cy="141071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3867719"/>
            <a:ext cx="3381375" cy="2533650"/>
          </a:xfrm>
          <a:prstGeom prst="rect">
            <a:avLst/>
          </a:prstGeom>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514" y="5300622"/>
            <a:ext cx="2219101" cy="1529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2886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2.5 20</a:t>
            </a:r>
            <a:r>
              <a:rPr lang="zh-CN" altLang="en-US" b="1" dirty="0"/>
              <a:t>世纪</a:t>
            </a:r>
            <a:r>
              <a:rPr lang="en-US" altLang="zh-CN" b="1" dirty="0"/>
              <a:t>90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2.5.1 </a:t>
            </a:r>
            <a:r>
              <a:rPr lang="zh-CN" altLang="en-US" b="1" dirty="0"/>
              <a:t>建模</a:t>
            </a:r>
            <a:endParaRPr lang="en-US" altLang="zh-CN" b="1" dirty="0"/>
          </a:p>
          <a:p>
            <a:pPr lvl="1"/>
            <a:r>
              <a:rPr lang="en-US" altLang="zh-CN" dirty="0"/>
              <a:t>1992: </a:t>
            </a:r>
            <a:r>
              <a:rPr lang="zh-CN" altLang="en-US" dirty="0"/>
              <a:t>斯坦福大学的</a:t>
            </a:r>
            <a:r>
              <a:rPr lang="en-US" altLang="zh-CN" dirty="0"/>
              <a:t>Marc </a:t>
            </a:r>
            <a:r>
              <a:rPr lang="en-US" altLang="zh-CN" dirty="0" err="1"/>
              <a:t>Levoy</a:t>
            </a:r>
            <a:r>
              <a:rPr lang="zh-CN" altLang="en-US" dirty="0"/>
              <a:t>和他的学生研究了用激光扫描仪进行数字化形状建模的方法。</a:t>
            </a:r>
          </a:p>
          <a:p>
            <a:pPr lvl="1"/>
            <a:r>
              <a:rPr lang="en-US" altLang="zh-CN" dirty="0"/>
              <a:t>1997: </a:t>
            </a:r>
            <a:r>
              <a:rPr lang="zh-CN" altLang="en-US" dirty="0"/>
              <a:t>由斯坦福大学牵头的“米开朗基罗”工程开始，其目的是通过三维扫描仪将古代的雕塑进行数字化保存，在计算机内将其形状数字化，为人类文明发展服务。</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37</a:t>
            </a:fld>
            <a:endParaRPr lang="zh-CN" altLang="en-US"/>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4922680"/>
            <a:ext cx="1691208" cy="1926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组合 4"/>
          <p:cNvGrpSpPr/>
          <p:nvPr/>
        </p:nvGrpSpPr>
        <p:grpSpPr>
          <a:xfrm>
            <a:off x="1763688" y="4937813"/>
            <a:ext cx="2519321" cy="1884076"/>
            <a:chOff x="1112827" y="4032236"/>
            <a:chExt cx="3734714" cy="2793008"/>
          </a:xfrm>
        </p:grpSpPr>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567" y="4032236"/>
              <a:ext cx="1872208" cy="132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56"/>
            <a:stretch>
              <a:fillRect/>
            </a:stretch>
          </p:blipFill>
          <p:spPr bwMode="auto">
            <a:xfrm>
              <a:off x="1112827" y="5496917"/>
              <a:ext cx="1873947" cy="132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67440" y="5486813"/>
              <a:ext cx="1780101" cy="1335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70863" y="4032236"/>
              <a:ext cx="1776678" cy="132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631996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2.5 20</a:t>
            </a:r>
            <a:r>
              <a:rPr lang="zh-CN" altLang="en-US" b="1" dirty="0"/>
              <a:t>世纪</a:t>
            </a:r>
            <a:r>
              <a:rPr lang="en-US" altLang="zh-CN" b="1" dirty="0"/>
              <a:t>90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2.5.2 </a:t>
            </a:r>
            <a:r>
              <a:rPr lang="zh-CN" altLang="en-US" b="1" dirty="0"/>
              <a:t>绘制</a:t>
            </a:r>
            <a:endParaRPr lang="en-US" altLang="zh-CN" b="1" dirty="0"/>
          </a:p>
          <a:p>
            <a:pPr lvl="1"/>
            <a:r>
              <a:rPr lang="en-US" altLang="zh-CN" dirty="0"/>
              <a:t>1995: McMillan </a:t>
            </a:r>
            <a:r>
              <a:rPr lang="zh-CN" altLang="en-US" dirty="0"/>
              <a:t>和 </a:t>
            </a:r>
            <a:r>
              <a:rPr lang="en-US" altLang="zh-CN" dirty="0"/>
              <a:t>Bishop</a:t>
            </a:r>
            <a:r>
              <a:rPr lang="zh-CN" altLang="en-US" dirty="0"/>
              <a:t>开发了一个基于图像的渲染系统</a:t>
            </a:r>
            <a:r>
              <a:rPr lang="en-US" altLang="zh-CN" dirty="0"/>
              <a:t>--</a:t>
            </a:r>
            <a:r>
              <a:rPr lang="zh-CN" altLang="en-US" dirty="0"/>
              <a:t>采用场景建模来进行全景图绘制。</a:t>
            </a:r>
          </a:p>
          <a:p>
            <a:pPr lvl="1"/>
            <a:r>
              <a:rPr lang="en-US" altLang="zh-CN" dirty="0"/>
              <a:t>1998: </a:t>
            </a:r>
            <a:r>
              <a:rPr lang="zh-CN" altLang="en-US" dirty="0"/>
              <a:t>纽约大学</a:t>
            </a:r>
            <a:r>
              <a:rPr lang="en-US" altLang="zh-CN" dirty="0" err="1"/>
              <a:t>Hertzmann</a:t>
            </a:r>
            <a:r>
              <a:rPr lang="zh-CN" altLang="en-US" dirty="0"/>
              <a:t>提出了图像风格化的方法，开创了图形学领域非真实感绘制（</a:t>
            </a:r>
            <a:r>
              <a:rPr lang="en-US" altLang="zh-CN" dirty="0"/>
              <a:t>NPR</a:t>
            </a:r>
            <a:r>
              <a:rPr lang="zh-CN" altLang="en-US" dirty="0"/>
              <a:t>）的研究。</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38</a:t>
            </a:fld>
            <a:endParaRPr lang="zh-CN" altLang="en-US"/>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783" y="4494481"/>
            <a:ext cx="4351415" cy="103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783" y="5666416"/>
            <a:ext cx="4351415" cy="917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4421" y="4317895"/>
            <a:ext cx="1662405" cy="1154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4421" y="5609597"/>
            <a:ext cx="1662405" cy="1157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8819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2.5 20</a:t>
            </a:r>
            <a:r>
              <a:rPr lang="zh-CN" altLang="en-US" b="1" dirty="0"/>
              <a:t>世纪</a:t>
            </a:r>
            <a:r>
              <a:rPr lang="en-US" altLang="zh-CN" b="1" dirty="0"/>
              <a:t>90</a:t>
            </a:r>
            <a:r>
              <a:rPr lang="zh-CN" altLang="en-US" b="1" dirty="0"/>
              <a:t>年代</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2.5.3 </a:t>
            </a:r>
            <a:r>
              <a:rPr lang="zh-CN" altLang="en-US" b="1" dirty="0"/>
              <a:t>交互</a:t>
            </a:r>
            <a:endParaRPr lang="en-US" altLang="zh-CN" b="1" dirty="0"/>
          </a:p>
          <a:p>
            <a:pPr lvl="1"/>
            <a:r>
              <a:rPr lang="en-US" altLang="zh-CN" dirty="0"/>
              <a:t>1992: UIUC</a:t>
            </a:r>
            <a:r>
              <a:rPr lang="zh-CN" altLang="en-US" dirty="0"/>
              <a:t>大学创建了一个自动的虚拟环境工作室“洞穴”，由一个方形房间、以及房间的墙壁作为广角投影屏幕构成。</a:t>
            </a:r>
          </a:p>
          <a:p>
            <a:pPr lvl="1"/>
            <a:r>
              <a:rPr lang="en-US" altLang="zh-CN" dirty="0"/>
              <a:t>1993: IBM</a:t>
            </a:r>
            <a:r>
              <a:rPr lang="zh-CN" altLang="en-US" dirty="0"/>
              <a:t>发布了第一部没有物理按键，输入完全靠触摸屏操作的手机</a:t>
            </a:r>
            <a:r>
              <a:rPr lang="en-US" altLang="zh-CN" dirty="0"/>
              <a:t>--</a:t>
            </a:r>
            <a:r>
              <a:rPr lang="zh-CN" altLang="en-US" dirty="0"/>
              <a:t>西蒙。</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39</a:t>
            </a:fld>
            <a:endParaRPr lang="zh-CN" altLang="en-US"/>
          </a:p>
        </p:txBody>
      </p:sp>
      <p:sp>
        <p:nvSpPr>
          <p:cNvPr id="9" name="TextBox 5"/>
          <p:cNvSpPr txBox="1"/>
          <p:nvPr/>
        </p:nvSpPr>
        <p:spPr>
          <a:xfrm>
            <a:off x="1997343" y="6483936"/>
            <a:ext cx="2339280" cy="396240"/>
          </a:xfrm>
          <a:prstGeom prst="rect">
            <a:avLst/>
          </a:prstGeom>
          <a:noFill/>
        </p:spPr>
        <p:txBody>
          <a:bodyPr wrap="square" rtlCol="0">
            <a:spAutoFit/>
          </a:bodyPr>
          <a:lstStyle/>
          <a:p>
            <a:pPr algn="ctr"/>
            <a:r>
              <a:rPr lang="zh-CN" altLang="en-US" sz="2000" dirty="0"/>
              <a:t>洞穴</a:t>
            </a:r>
          </a:p>
        </p:txBody>
      </p:sp>
      <p:sp>
        <p:nvSpPr>
          <p:cNvPr id="10" name="TextBox 5"/>
          <p:cNvSpPr txBox="1"/>
          <p:nvPr/>
        </p:nvSpPr>
        <p:spPr>
          <a:xfrm>
            <a:off x="5470071" y="6481305"/>
            <a:ext cx="2339280" cy="398780"/>
          </a:xfrm>
          <a:prstGeom prst="rect">
            <a:avLst/>
          </a:prstGeom>
          <a:noFill/>
        </p:spPr>
        <p:txBody>
          <a:bodyPr wrap="square" rtlCol="0">
            <a:spAutoFit/>
          </a:bodyPr>
          <a:lstStyle/>
          <a:p>
            <a:pPr algn="ctr"/>
            <a:r>
              <a:rPr lang="en-US" altLang="zh-CN" sz="2000" dirty="0"/>
              <a:t>IBM </a:t>
            </a:r>
            <a:r>
              <a:rPr lang="zh-CN" altLang="en-US" sz="2000" dirty="0"/>
              <a:t>西蒙</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2694" y="4364542"/>
            <a:ext cx="1139576" cy="2116763"/>
          </a:xfrm>
          <a:prstGeom prst="rect">
            <a:avLst/>
          </a:prstGeom>
        </p:spPr>
      </p:pic>
      <p:pic>
        <p:nvPicPr>
          <p:cNvPr id="12" name="图片 11"/>
          <p:cNvPicPr>
            <a:picLocks noChangeAspect="1"/>
          </p:cNvPicPr>
          <p:nvPr/>
        </p:nvPicPr>
        <p:blipFill>
          <a:blip r:embed="rId4"/>
          <a:stretch>
            <a:fillRect/>
          </a:stretch>
        </p:blipFill>
        <p:spPr>
          <a:xfrm>
            <a:off x="1898758" y="4678851"/>
            <a:ext cx="2387147" cy="1828205"/>
          </a:xfrm>
          <a:prstGeom prst="rect">
            <a:avLst/>
          </a:prstGeom>
        </p:spPr>
      </p:pic>
    </p:spTree>
    <p:extLst>
      <p:ext uri="{BB962C8B-B14F-4D97-AF65-F5344CB8AC3E}">
        <p14:creationId xmlns:p14="http://schemas.microsoft.com/office/powerpoint/2010/main" val="3044179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1.1 </a:t>
            </a:r>
            <a:r>
              <a:rPr lang="zh-CN" altLang="en-US" b="1" dirty="0"/>
              <a:t>高度交叉的学科方向</a:t>
            </a:r>
          </a:p>
        </p:txBody>
      </p:sp>
      <p:sp>
        <p:nvSpPr>
          <p:cNvPr id="3" name="内容占位符 2"/>
          <p:cNvSpPr>
            <a:spLocks noGrp="1"/>
          </p:cNvSpPr>
          <p:nvPr>
            <p:ph idx="1"/>
          </p:nvPr>
        </p:nvSpPr>
        <p:spPr/>
        <p:txBody>
          <a:bodyPr>
            <a:normAutofit/>
          </a:bodyPr>
          <a:lstStyle/>
          <a:p>
            <a:r>
              <a:rPr lang="zh-CN" altLang="en-US" sz="2800" b="1" dirty="0"/>
              <a:t>计算机图形学</a:t>
            </a:r>
            <a:r>
              <a:rPr lang="zh-CN" altLang="en-US" sz="2800" dirty="0"/>
              <a:t>是涉及计算机、数学、物理等学科的交叉领域。</a:t>
            </a:r>
            <a:endParaRPr lang="en-US" altLang="zh-CN" sz="2800" dirty="0"/>
          </a:p>
          <a:p>
            <a:endParaRPr lang="en-US" altLang="zh-CN" sz="2800" dirty="0"/>
          </a:p>
        </p:txBody>
      </p:sp>
    </p:spTree>
    <p:extLst>
      <p:ext uri="{BB962C8B-B14F-4D97-AF65-F5344CB8AC3E}">
        <p14:creationId xmlns:p14="http://schemas.microsoft.com/office/powerpoint/2010/main" val="2883287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2.6 21</a:t>
            </a:r>
            <a:r>
              <a:rPr lang="zh-CN" altLang="en-US" b="1" dirty="0"/>
              <a:t>世纪</a:t>
            </a:r>
            <a:endParaRPr lang="zh-CN" altLang="en-US" dirty="0"/>
          </a:p>
        </p:txBody>
      </p:sp>
      <p:sp>
        <p:nvSpPr>
          <p:cNvPr id="3" name="内容占位符 2"/>
          <p:cNvSpPr>
            <a:spLocks noGrp="1"/>
          </p:cNvSpPr>
          <p:nvPr>
            <p:ph idx="1"/>
          </p:nvPr>
        </p:nvSpPr>
        <p:spPr>
          <a:xfrm>
            <a:off x="457200" y="1600200"/>
            <a:ext cx="8579296" cy="5121275"/>
          </a:xfrm>
        </p:spPr>
        <p:txBody>
          <a:bodyPr>
            <a:normAutofit/>
          </a:bodyPr>
          <a:lstStyle/>
          <a:p>
            <a:r>
              <a:rPr lang="en-US" altLang="zh-CN" b="1" dirty="0"/>
              <a:t>2.6.1 </a:t>
            </a:r>
            <a:r>
              <a:rPr lang="zh-CN" altLang="en-US" b="1" dirty="0"/>
              <a:t>建模</a:t>
            </a:r>
            <a:endParaRPr lang="en-US" altLang="zh-CN" b="1" dirty="0"/>
          </a:p>
          <a:p>
            <a:pPr lvl="1"/>
            <a:r>
              <a:rPr lang="en-US" altLang="zh-CN" dirty="0"/>
              <a:t>2004, </a:t>
            </a:r>
            <a:r>
              <a:rPr lang="zh-CN" altLang="en-US" dirty="0"/>
              <a:t>普林斯顿大学的</a:t>
            </a:r>
            <a:r>
              <a:rPr lang="en-US" altLang="zh-CN" dirty="0" err="1"/>
              <a:t>Funkhouser</a:t>
            </a:r>
            <a:r>
              <a:rPr lang="zh-CN" altLang="en-US" dirty="0"/>
              <a:t>等人提出一种基于样本的几何建模方法，从已有的几何模型生成新的几何模型。</a:t>
            </a:r>
          </a:p>
          <a:p>
            <a:pPr lvl="1"/>
            <a:r>
              <a:rPr lang="en-US" altLang="zh-CN" dirty="0"/>
              <a:t>2012, </a:t>
            </a:r>
            <a:r>
              <a:rPr lang="zh-CN" altLang="en-US" dirty="0"/>
              <a:t>斯坦福大学的研究人员提出基于概率的形状合成方法，从有限的形状集合生成新的模型。</a:t>
            </a:r>
          </a:p>
          <a:p>
            <a:pPr marL="457200" lvl="1"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40</a:t>
            </a:fld>
            <a:endParaRPr lang="zh-CN" altLang="en-US"/>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002" y="4501587"/>
            <a:ext cx="1762779" cy="191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4"/>
          <p:cNvSpPr txBox="1"/>
          <p:nvPr/>
        </p:nvSpPr>
        <p:spPr>
          <a:xfrm>
            <a:off x="1081029" y="6413266"/>
            <a:ext cx="2482859" cy="396240"/>
          </a:xfrm>
          <a:prstGeom prst="rect">
            <a:avLst/>
          </a:prstGeom>
          <a:noFill/>
        </p:spPr>
        <p:txBody>
          <a:bodyPr wrap="square" rtlCol="0">
            <a:spAutoFit/>
          </a:bodyPr>
          <a:lstStyle/>
          <a:p>
            <a:r>
              <a:rPr lang="zh-CN" altLang="en-US" sz="2000" dirty="0"/>
              <a:t>基于样本建模</a:t>
            </a:r>
          </a:p>
        </p:txBody>
      </p:sp>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7717" y="4550074"/>
            <a:ext cx="4176464" cy="185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6"/>
          <p:cNvSpPr txBox="1"/>
          <p:nvPr/>
        </p:nvSpPr>
        <p:spPr>
          <a:xfrm>
            <a:off x="5689541" y="6413266"/>
            <a:ext cx="2482859" cy="396240"/>
          </a:xfrm>
          <a:prstGeom prst="rect">
            <a:avLst/>
          </a:prstGeom>
          <a:noFill/>
        </p:spPr>
        <p:txBody>
          <a:bodyPr wrap="square" rtlCol="0">
            <a:spAutoFit/>
          </a:bodyPr>
          <a:lstStyle/>
          <a:p>
            <a:r>
              <a:rPr lang="zh-CN" altLang="en-US" sz="2000" dirty="0"/>
              <a:t>概率合成</a:t>
            </a:r>
          </a:p>
        </p:txBody>
      </p:sp>
    </p:spTree>
    <p:extLst>
      <p:ext uri="{BB962C8B-B14F-4D97-AF65-F5344CB8AC3E}">
        <p14:creationId xmlns:p14="http://schemas.microsoft.com/office/powerpoint/2010/main" val="2716646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2.6 21</a:t>
            </a:r>
            <a:r>
              <a:rPr lang="zh-CN" altLang="en-US" b="1" dirty="0"/>
              <a:t>世纪</a:t>
            </a:r>
            <a:endParaRPr lang="zh-CN" altLang="en-US"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2.6.1 </a:t>
            </a:r>
            <a:r>
              <a:rPr lang="zh-CN" altLang="en-US" b="1" dirty="0"/>
              <a:t>建模</a:t>
            </a:r>
            <a:endParaRPr lang="en-US" altLang="zh-CN" b="1" dirty="0"/>
          </a:p>
          <a:p>
            <a:pPr lvl="1"/>
            <a:r>
              <a:rPr lang="en-US" altLang="zh-CN" dirty="0"/>
              <a:t>2005: </a:t>
            </a:r>
            <a:r>
              <a:rPr lang="zh-CN" altLang="en-US" dirty="0"/>
              <a:t>谷歌发布了谷歌地球，并且进一步支持建筑和山脉的</a:t>
            </a:r>
            <a:r>
              <a:rPr lang="en-US" altLang="zh-CN" dirty="0"/>
              <a:t>3D</a:t>
            </a:r>
            <a:r>
              <a:rPr lang="zh-CN" altLang="en-US" dirty="0"/>
              <a:t>视图以及现在的</a:t>
            </a:r>
            <a:r>
              <a:rPr lang="en-US" altLang="zh-CN" dirty="0"/>
              <a:t>VR</a:t>
            </a:r>
            <a:r>
              <a:rPr lang="zh-CN" altLang="en-US" dirty="0"/>
              <a:t>设备浏览。</a:t>
            </a:r>
          </a:p>
          <a:p>
            <a:pPr lvl="1"/>
            <a:r>
              <a:rPr lang="en-US" altLang="zh-CN" dirty="0"/>
              <a:t>2005: </a:t>
            </a:r>
            <a:r>
              <a:rPr lang="zh-CN" altLang="en-US" dirty="0"/>
              <a:t>微软发布了虚拟地球平台。</a:t>
            </a:r>
          </a:p>
          <a:p>
            <a:pPr lvl="1"/>
            <a:r>
              <a:rPr lang="en-US" altLang="zh-CN" dirty="0"/>
              <a:t>2012: Acute3D</a:t>
            </a:r>
            <a:r>
              <a:rPr lang="zh-CN" altLang="en-US" dirty="0"/>
              <a:t>公司高分辨率三维摄影测量。</a:t>
            </a:r>
          </a:p>
          <a:p>
            <a:pPr marL="457200" lvl="1"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41</a:t>
            </a:fld>
            <a:endParaRPr lang="zh-CN" altLang="en-US"/>
          </a:p>
        </p:txBody>
      </p:sp>
      <p:sp>
        <p:nvSpPr>
          <p:cNvPr id="10" name="TextBox 4"/>
          <p:cNvSpPr txBox="1"/>
          <p:nvPr/>
        </p:nvSpPr>
        <p:spPr>
          <a:xfrm>
            <a:off x="2459576" y="6431737"/>
            <a:ext cx="5424792" cy="461665"/>
          </a:xfrm>
          <a:prstGeom prst="rect">
            <a:avLst/>
          </a:prstGeom>
          <a:noFill/>
        </p:spPr>
        <p:txBody>
          <a:bodyPr wrap="square" rtlCol="0">
            <a:spAutoFit/>
          </a:bodyPr>
          <a:lstStyle/>
          <a:p>
            <a:r>
              <a:rPr lang="en-US" altLang="zh-CN" sz="2400" dirty="0" err="1"/>
              <a:t>基于摄影测量方法的大规模建模</a:t>
            </a:r>
            <a:endParaRPr lang="en-US" altLang="zh-CN" sz="2400" dirty="0"/>
          </a:p>
        </p:txBody>
      </p:sp>
      <p:pic>
        <p:nvPicPr>
          <p:cNvPr id="13"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211" y="5215776"/>
            <a:ext cx="1460372" cy="120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70228" y="4221088"/>
            <a:ext cx="4886676" cy="2166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27250" b="21965"/>
          <a:stretch>
            <a:fillRect/>
          </a:stretch>
        </p:blipFill>
        <p:spPr bwMode="auto">
          <a:xfrm>
            <a:off x="107504" y="4245494"/>
            <a:ext cx="1703785" cy="858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How Laser Scanning Works">
            <a:hlinkClick r:id="" action="ppaction://media"/>
          </p:cNvPr>
          <p:cNvPicPr>
            <a:picLocks noChangeAspect="1"/>
          </p:cNvPicPr>
          <p:nvPr>
            <a:videoFile r:link="rId1"/>
            <p:extLst>
              <p:ext uri="{DAA4B4D4-6D71-4841-9C94-3DE7FCFB9230}">
                <p14:media xmlns:p14="http://schemas.microsoft.com/office/powerpoint/2010/main" r:embed="rId2">
                  <p14:trim end="2950.666504"/>
                </p14:media>
              </p:ext>
            </p:extLst>
          </p:nvPr>
        </p:nvPicPr>
        <p:blipFill>
          <a:blip r:embed="rId8"/>
          <a:stretch>
            <a:fillRect/>
          </a:stretch>
        </p:blipFill>
        <p:spPr>
          <a:xfrm>
            <a:off x="6794517" y="4379811"/>
            <a:ext cx="2311870" cy="1849496"/>
          </a:xfrm>
          <a:prstGeom prst="rect">
            <a:avLst/>
          </a:prstGeom>
        </p:spPr>
      </p:pic>
    </p:spTree>
    <p:extLst>
      <p:ext uri="{BB962C8B-B14F-4D97-AF65-F5344CB8AC3E}">
        <p14:creationId xmlns:p14="http://schemas.microsoft.com/office/powerpoint/2010/main" val="286742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5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mute="1">
                <p:cTn id="12" repeatCount="indefinite" fill="remove" display="0">
                  <p:stCondLst>
                    <p:cond delay="indefinite"/>
                  </p:stCondLst>
                </p:cTn>
                <p:tgtEl>
                  <p:spTgt spid="16"/>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2.6 21</a:t>
            </a:r>
            <a:r>
              <a:rPr lang="zh-CN" altLang="en-US" b="1" dirty="0"/>
              <a:t>世纪</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2.6.2 </a:t>
            </a:r>
            <a:r>
              <a:rPr lang="zh-CN" altLang="en-US" b="1" dirty="0"/>
              <a:t>绘制</a:t>
            </a:r>
            <a:endParaRPr lang="en-US" altLang="zh-CN" b="1" dirty="0"/>
          </a:p>
          <a:p>
            <a:pPr lvl="1"/>
            <a:r>
              <a:rPr lang="en-US" altLang="zh-CN" dirty="0"/>
              <a:t>2006: </a:t>
            </a:r>
            <a:r>
              <a:rPr lang="zh-CN" altLang="en-US" dirty="0"/>
              <a:t>华盛顿大学的</a:t>
            </a:r>
            <a:r>
              <a:rPr lang="en-US" altLang="zh-CN" dirty="0" err="1"/>
              <a:t>Snavely</a:t>
            </a:r>
            <a:r>
              <a:rPr lang="zh-CN" altLang="en-US" dirty="0"/>
              <a:t>等人开发了一套基于三维模型的图像浏览系统。</a:t>
            </a:r>
          </a:p>
          <a:p>
            <a:pPr lvl="1"/>
            <a:r>
              <a:rPr lang="en-US" altLang="zh-CN" dirty="0"/>
              <a:t>2007: </a:t>
            </a:r>
            <a:r>
              <a:rPr lang="zh-CN" altLang="en-US" dirty="0"/>
              <a:t>卡内基梅陇大学的</a:t>
            </a:r>
            <a:r>
              <a:rPr lang="en-US" altLang="zh-CN" dirty="0"/>
              <a:t>Hays</a:t>
            </a:r>
            <a:r>
              <a:rPr lang="zh-CN" altLang="en-US" dirty="0"/>
              <a:t>采用海量互联网图像作为素材，解决图像补洞问题。</a:t>
            </a:r>
          </a:p>
          <a:p>
            <a:pPr lvl="1"/>
            <a:r>
              <a:rPr lang="en-US" altLang="zh-CN" dirty="0"/>
              <a:t>2011: </a:t>
            </a:r>
            <a:r>
              <a:rPr lang="zh-CN" altLang="en-US" dirty="0"/>
              <a:t>清华大学开发了一套基于互联网图像的图像生成系统 </a:t>
            </a:r>
            <a:r>
              <a:rPr lang="en-US" altLang="zh-CN" dirty="0"/>
              <a:t>Sketch2Photo</a:t>
            </a:r>
            <a:r>
              <a:rPr lang="zh-CN" altLang="en-US" dirty="0"/>
              <a:t>。</a:t>
            </a:r>
            <a:endParaRPr lang="en-US" altLang="zh-CN" dirty="0"/>
          </a:p>
          <a:p>
            <a:pPr marL="457200" lvl="1"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42</a:t>
            </a:fld>
            <a:endParaRPr lang="zh-CN" altLang="en-US"/>
          </a:p>
        </p:txBody>
      </p:sp>
      <p:sp>
        <p:nvSpPr>
          <p:cNvPr id="13" name="TextBox 6"/>
          <p:cNvSpPr txBox="1"/>
          <p:nvPr/>
        </p:nvSpPr>
        <p:spPr>
          <a:xfrm>
            <a:off x="285133" y="5576474"/>
            <a:ext cx="929900" cy="707886"/>
          </a:xfrm>
          <a:prstGeom prst="rect">
            <a:avLst/>
          </a:prstGeom>
          <a:noFill/>
        </p:spPr>
        <p:txBody>
          <a:bodyPr wrap="square" rtlCol="0">
            <a:spAutoFit/>
          </a:bodyPr>
          <a:lstStyle/>
          <a:p>
            <a:r>
              <a:rPr lang="zh-CN" altLang="en-US" sz="2000" dirty="0"/>
              <a:t>场景浏览</a:t>
            </a:r>
          </a:p>
        </p:txBody>
      </p:sp>
      <p:pic>
        <p:nvPicPr>
          <p:cNvPr id="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4565" y="4935730"/>
            <a:ext cx="4002215" cy="92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8"/>
          <p:cNvSpPr txBox="1"/>
          <p:nvPr/>
        </p:nvSpPr>
        <p:spPr>
          <a:xfrm>
            <a:off x="7978197" y="5204836"/>
            <a:ext cx="2088232" cy="396240"/>
          </a:xfrm>
          <a:prstGeom prst="rect">
            <a:avLst/>
          </a:prstGeom>
          <a:noFill/>
        </p:spPr>
        <p:txBody>
          <a:bodyPr wrap="square" rtlCol="0">
            <a:spAutoFit/>
          </a:bodyPr>
          <a:lstStyle/>
          <a:p>
            <a:r>
              <a:rPr lang="zh-CN" altLang="en-US" sz="2000" dirty="0"/>
              <a:t>场景修补</a:t>
            </a:r>
          </a:p>
        </p:txBody>
      </p:sp>
      <p:sp>
        <p:nvSpPr>
          <p:cNvPr id="16" name="TextBox 10"/>
          <p:cNvSpPr txBox="1"/>
          <p:nvPr/>
        </p:nvSpPr>
        <p:spPr>
          <a:xfrm>
            <a:off x="8094113" y="5865672"/>
            <a:ext cx="1049887" cy="707886"/>
          </a:xfrm>
          <a:prstGeom prst="rect">
            <a:avLst/>
          </a:prstGeom>
          <a:noFill/>
        </p:spPr>
        <p:txBody>
          <a:bodyPr wrap="square" rtlCol="0">
            <a:spAutoFit/>
          </a:bodyPr>
          <a:lstStyle/>
          <a:p>
            <a:pPr algn="ctr"/>
            <a:r>
              <a:rPr lang="en-US" altLang="zh-CN" sz="2000" dirty="0"/>
              <a:t>Sketch2Photo</a:t>
            </a:r>
          </a:p>
        </p:txBody>
      </p:sp>
      <p:pic>
        <p:nvPicPr>
          <p:cNvPr id="1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67831" y="5956953"/>
            <a:ext cx="4067825" cy="879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chap1_greatw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2965" y="4984319"/>
            <a:ext cx="2451071" cy="1838304"/>
          </a:xfrm>
          <a:prstGeom prst="rect">
            <a:avLst/>
          </a:prstGeom>
        </p:spPr>
      </p:pic>
    </p:spTree>
    <p:extLst>
      <p:ext uri="{BB962C8B-B14F-4D97-AF65-F5344CB8AC3E}">
        <p14:creationId xmlns:p14="http://schemas.microsoft.com/office/powerpoint/2010/main" val="342165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repeatCount="indefinite" fill="remove" display="0">
                  <p:stCondLst>
                    <p:cond delay="indefinite"/>
                  </p:stCondLst>
                </p:cTn>
                <p:tgtEl>
                  <p:spTgt spid="18"/>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2.6 21</a:t>
            </a:r>
            <a:r>
              <a:rPr lang="zh-CN" altLang="en-US" b="1" dirty="0"/>
              <a:t>世纪</a:t>
            </a:r>
            <a:endParaRPr lang="zh-CN" altLang="en-US" dirty="0"/>
          </a:p>
        </p:txBody>
      </p:sp>
      <p:sp>
        <p:nvSpPr>
          <p:cNvPr id="3" name="内容占位符 2"/>
          <p:cNvSpPr>
            <a:spLocks noGrp="1"/>
          </p:cNvSpPr>
          <p:nvPr>
            <p:ph idx="1"/>
          </p:nvPr>
        </p:nvSpPr>
        <p:spPr>
          <a:xfrm>
            <a:off x="457200" y="1600200"/>
            <a:ext cx="8363272" cy="5121275"/>
          </a:xfrm>
        </p:spPr>
        <p:txBody>
          <a:bodyPr>
            <a:normAutofit/>
          </a:bodyPr>
          <a:lstStyle/>
          <a:p>
            <a:r>
              <a:rPr lang="en-US" altLang="zh-CN" b="1" dirty="0"/>
              <a:t>2.6.2 </a:t>
            </a:r>
            <a:r>
              <a:rPr lang="zh-CN" altLang="en-US" b="1" dirty="0"/>
              <a:t>绘制</a:t>
            </a:r>
            <a:endParaRPr lang="en-US" altLang="zh-CN" b="1" dirty="0"/>
          </a:p>
          <a:p>
            <a:pPr lvl="1"/>
            <a:r>
              <a:rPr lang="en-US" altLang="zh-CN" dirty="0"/>
              <a:t>2006: </a:t>
            </a:r>
            <a:r>
              <a:rPr lang="zh-CN" altLang="en-US" dirty="0"/>
              <a:t>吴义仁（</a:t>
            </a:r>
            <a:r>
              <a:rPr lang="en-US" altLang="zh-CN" dirty="0"/>
              <a:t>Ren Ng</a:t>
            </a:r>
            <a:r>
              <a:rPr lang="zh-CN" altLang="en-US" dirty="0"/>
              <a:t>）创建的</a:t>
            </a:r>
            <a:r>
              <a:rPr lang="en-US" altLang="zh-CN" dirty="0" err="1"/>
              <a:t>Lytro</a:t>
            </a:r>
            <a:r>
              <a:rPr lang="zh-CN" altLang="en-US" dirty="0"/>
              <a:t>公司研发出了光场相机。</a:t>
            </a:r>
          </a:p>
          <a:p>
            <a:pPr lvl="1"/>
            <a:r>
              <a:rPr lang="en-US" altLang="zh-CN" dirty="0"/>
              <a:t>2010: </a:t>
            </a:r>
            <a:r>
              <a:rPr lang="en-US" altLang="zh-CN" dirty="0" err="1"/>
              <a:t>Rony</a:t>
            </a:r>
            <a:r>
              <a:rPr lang="en-US" altLang="zh-CN" dirty="0"/>
              <a:t> </a:t>
            </a:r>
            <a:r>
              <a:rPr lang="en-US" altLang="zh-CN" dirty="0" err="1"/>
              <a:t>Abovitz</a:t>
            </a:r>
            <a:r>
              <a:rPr lang="zh-CN" altLang="en-US" dirty="0"/>
              <a:t>发明的</a:t>
            </a:r>
            <a:r>
              <a:rPr lang="en-US" altLang="zh-CN" dirty="0" err="1"/>
              <a:t>MagicLeap</a:t>
            </a:r>
            <a:r>
              <a:rPr lang="zh-CN" altLang="en-US" dirty="0"/>
              <a:t>实现了通过光场投影在现实世界中添加</a:t>
            </a:r>
            <a:r>
              <a:rPr lang="en-US" altLang="zh-CN" dirty="0"/>
              <a:t>3D</a:t>
            </a:r>
            <a:r>
              <a:rPr lang="zh-CN" altLang="en-US" dirty="0"/>
              <a:t>影像。</a:t>
            </a:r>
          </a:p>
          <a:p>
            <a:pPr marL="457200" lvl="1"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43</a:t>
            </a:fld>
            <a:endParaRPr lang="zh-CN" altLang="en-US"/>
          </a:p>
        </p:txBody>
      </p:sp>
      <p:sp>
        <p:nvSpPr>
          <p:cNvPr id="11" name="TextBox 10"/>
          <p:cNvSpPr txBox="1"/>
          <p:nvPr/>
        </p:nvSpPr>
        <p:spPr>
          <a:xfrm>
            <a:off x="1547664" y="6054387"/>
            <a:ext cx="1575798" cy="461665"/>
          </a:xfrm>
          <a:prstGeom prst="rect">
            <a:avLst/>
          </a:prstGeom>
          <a:noFill/>
        </p:spPr>
        <p:txBody>
          <a:bodyPr wrap="square" rtlCol="0">
            <a:spAutoFit/>
          </a:bodyPr>
          <a:lstStyle/>
          <a:p>
            <a:pPr algn="ctr"/>
            <a:r>
              <a:rPr lang="zh-CN" altLang="en-US" sz="2400" dirty="0"/>
              <a:t>光场相机</a:t>
            </a:r>
            <a:endParaRPr lang="en-US" altLang="zh-CN" sz="2400" dirty="0"/>
          </a:p>
        </p:txBody>
      </p:sp>
      <p:pic>
        <p:nvPicPr>
          <p:cNvPr id="12" name="图片 11"/>
          <p:cNvPicPr>
            <a:picLocks noChangeAspect="1"/>
          </p:cNvPicPr>
          <p:nvPr/>
        </p:nvPicPr>
        <p:blipFill>
          <a:blip r:embed="rId3"/>
          <a:stretch>
            <a:fillRect/>
          </a:stretch>
        </p:blipFill>
        <p:spPr>
          <a:xfrm>
            <a:off x="251521" y="4109693"/>
            <a:ext cx="1721231" cy="1962747"/>
          </a:xfrm>
          <a:prstGeom prst="rect">
            <a:avLst/>
          </a:prstGeom>
        </p:spPr>
      </p:pic>
      <p:pic>
        <p:nvPicPr>
          <p:cNvPr id="19" name="图片 18"/>
          <p:cNvPicPr>
            <a:picLocks noChangeAspect="1"/>
          </p:cNvPicPr>
          <p:nvPr/>
        </p:nvPicPr>
        <p:blipFill>
          <a:blip r:embed="rId4"/>
          <a:stretch>
            <a:fillRect/>
          </a:stretch>
        </p:blipFill>
        <p:spPr>
          <a:xfrm>
            <a:off x="2178431" y="4082690"/>
            <a:ext cx="2044528" cy="1962747"/>
          </a:xfrm>
          <a:prstGeom prst="rect">
            <a:avLst/>
          </a:prstGeom>
        </p:spPr>
      </p:pic>
      <p:pic>
        <p:nvPicPr>
          <p:cNvPr id="20" name="图片 19"/>
          <p:cNvPicPr>
            <a:picLocks noChangeAspect="1"/>
          </p:cNvPicPr>
          <p:nvPr/>
        </p:nvPicPr>
        <p:blipFill>
          <a:blip r:embed="rId5"/>
          <a:stretch>
            <a:fillRect/>
          </a:stretch>
        </p:blipFill>
        <p:spPr>
          <a:xfrm>
            <a:off x="5221490" y="4122868"/>
            <a:ext cx="3598982" cy="1946941"/>
          </a:xfrm>
          <a:prstGeom prst="rect">
            <a:avLst/>
          </a:prstGeom>
        </p:spPr>
      </p:pic>
      <p:sp>
        <p:nvSpPr>
          <p:cNvPr id="21" name="TextBox 10"/>
          <p:cNvSpPr txBox="1"/>
          <p:nvPr/>
        </p:nvSpPr>
        <p:spPr>
          <a:xfrm>
            <a:off x="6372200" y="6092501"/>
            <a:ext cx="1656184" cy="461665"/>
          </a:xfrm>
          <a:prstGeom prst="rect">
            <a:avLst/>
          </a:prstGeom>
          <a:noFill/>
        </p:spPr>
        <p:txBody>
          <a:bodyPr wrap="square" rtlCol="0">
            <a:spAutoFit/>
          </a:bodyPr>
          <a:lstStyle/>
          <a:p>
            <a:r>
              <a:rPr lang="en-US" altLang="zh-CN" sz="2400" dirty="0" err="1"/>
              <a:t>MagicLeap</a:t>
            </a:r>
            <a:endParaRPr lang="en-US" altLang="zh-CN" sz="2400" dirty="0"/>
          </a:p>
        </p:txBody>
      </p:sp>
    </p:spTree>
    <p:extLst>
      <p:ext uri="{BB962C8B-B14F-4D97-AF65-F5344CB8AC3E}">
        <p14:creationId xmlns:p14="http://schemas.microsoft.com/office/powerpoint/2010/main" val="3703909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2.6 21</a:t>
            </a:r>
            <a:r>
              <a:rPr lang="zh-CN" altLang="en-US" b="1" dirty="0"/>
              <a:t>世纪</a:t>
            </a:r>
            <a:endParaRPr lang="zh-CN" altLang="en-US"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2.6.3 </a:t>
            </a:r>
            <a:r>
              <a:rPr lang="zh-CN" altLang="en-US" b="1" dirty="0"/>
              <a:t>交互</a:t>
            </a:r>
            <a:endParaRPr lang="en-US" altLang="zh-CN" b="1" dirty="0"/>
          </a:p>
          <a:p>
            <a:pPr lvl="1"/>
            <a:r>
              <a:rPr lang="en-US" altLang="zh-CN" dirty="0"/>
              <a:t>2007: Apple</a:t>
            </a:r>
            <a:r>
              <a:rPr lang="zh-CN" altLang="en-US" dirty="0"/>
              <a:t>发布</a:t>
            </a:r>
            <a:r>
              <a:rPr lang="en-US" altLang="zh-CN" dirty="0"/>
              <a:t>iPhone,</a:t>
            </a:r>
            <a:r>
              <a:rPr lang="zh-CN" altLang="en-US" dirty="0"/>
              <a:t>支持图片屏幕的多点触控。</a:t>
            </a:r>
          </a:p>
          <a:p>
            <a:pPr lvl="1"/>
            <a:r>
              <a:rPr lang="en-US" altLang="zh-CN" dirty="0"/>
              <a:t>2010: </a:t>
            </a:r>
            <a:r>
              <a:rPr lang="zh-CN" altLang="en-US" dirty="0"/>
              <a:t>微软微软发布</a:t>
            </a:r>
            <a:r>
              <a:rPr lang="en-US" altLang="zh-CN" dirty="0"/>
              <a:t>Kinect</a:t>
            </a:r>
            <a:r>
              <a:rPr lang="zh-CN" altLang="en-US" dirty="0"/>
              <a:t>体感设备。</a:t>
            </a:r>
          </a:p>
          <a:p>
            <a:pPr lvl="1"/>
            <a:r>
              <a:rPr lang="en-US" altLang="zh-CN" dirty="0"/>
              <a:t>2013: Leap</a:t>
            </a:r>
            <a:r>
              <a:rPr lang="zh-CN" altLang="en-US" dirty="0"/>
              <a:t>发布了支持手和肢体动作作为输入的传感设备</a:t>
            </a:r>
            <a:r>
              <a:rPr lang="en-US" altLang="zh-CN" dirty="0" err="1"/>
              <a:t>LeapMotion</a:t>
            </a:r>
            <a:r>
              <a:rPr lang="zh-CN" altLang="en-US" dirty="0"/>
              <a:t>。</a:t>
            </a:r>
          </a:p>
          <a:p>
            <a:pPr marL="457200" lvl="1"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44</a:t>
            </a:fld>
            <a:endParaRPr lang="zh-CN" altLang="en-US"/>
          </a:p>
        </p:txBody>
      </p:sp>
      <p:sp>
        <p:nvSpPr>
          <p:cNvPr id="10" name="TextBox 5"/>
          <p:cNvSpPr txBox="1"/>
          <p:nvPr/>
        </p:nvSpPr>
        <p:spPr>
          <a:xfrm>
            <a:off x="464255" y="6171503"/>
            <a:ext cx="2339280" cy="400110"/>
          </a:xfrm>
          <a:prstGeom prst="rect">
            <a:avLst/>
          </a:prstGeom>
          <a:noFill/>
        </p:spPr>
        <p:txBody>
          <a:bodyPr wrap="square" rtlCol="0">
            <a:spAutoFit/>
          </a:bodyPr>
          <a:lstStyle/>
          <a:p>
            <a:pPr algn="ctr"/>
            <a:r>
              <a:rPr lang="en-US" altLang="zh-CN" sz="2000" dirty="0"/>
              <a:t>Apple iPhone</a:t>
            </a:r>
            <a:endParaRPr lang="zh-CN" altLang="en-US" sz="2000" dirty="0"/>
          </a:p>
        </p:txBody>
      </p:sp>
      <p:pic>
        <p:nvPicPr>
          <p:cNvPr id="13" name="Picture 2" descr="C:\Users\ninma\Desktop\xbox-360-slim-and-kinect1.jpg"/>
          <p:cNvPicPr>
            <a:picLocks noChangeAspect="1" noChangeArrowheads="1"/>
          </p:cNvPicPr>
          <p:nvPr/>
        </p:nvPicPr>
        <p:blipFill>
          <a:blip r:embed="rId3"/>
          <a:srcRect/>
          <a:stretch>
            <a:fillRect/>
          </a:stretch>
        </p:blipFill>
        <p:spPr bwMode="auto">
          <a:xfrm>
            <a:off x="2552487" y="4092344"/>
            <a:ext cx="3126830" cy="1954144"/>
          </a:xfrm>
          <a:prstGeom prst="rect">
            <a:avLst/>
          </a:prstGeom>
          <a:noFill/>
          <a:ln w="9525">
            <a:noFill/>
            <a:miter lim="800000"/>
            <a:headEnd/>
            <a:tailEnd/>
          </a:ln>
        </p:spPr>
      </p:pic>
      <p:sp>
        <p:nvSpPr>
          <p:cNvPr id="14" name="TextBox 5"/>
          <p:cNvSpPr txBox="1"/>
          <p:nvPr/>
        </p:nvSpPr>
        <p:spPr>
          <a:xfrm>
            <a:off x="2726880" y="6161581"/>
            <a:ext cx="307083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t>Microsoft, Kinect</a:t>
            </a:r>
          </a:p>
        </p:txBody>
      </p:sp>
      <p:sp>
        <p:nvSpPr>
          <p:cNvPr id="15" name="TextBox 5"/>
          <p:cNvSpPr txBox="1"/>
          <p:nvPr/>
        </p:nvSpPr>
        <p:spPr>
          <a:xfrm>
            <a:off x="5715946" y="6171503"/>
            <a:ext cx="307083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t>Leap, </a:t>
            </a:r>
            <a:r>
              <a:rPr lang="en-US" altLang="zh-CN" sz="2000" dirty="0" err="1"/>
              <a:t>LeapMotion</a:t>
            </a:r>
            <a:endParaRPr lang="en-US" altLang="zh-CN" sz="2000" dirty="0"/>
          </a:p>
        </p:txBody>
      </p:sp>
      <p:pic>
        <p:nvPicPr>
          <p:cNvPr id="16" name="图片 15"/>
          <p:cNvPicPr>
            <a:picLocks noChangeAspect="1"/>
          </p:cNvPicPr>
          <p:nvPr/>
        </p:nvPicPr>
        <p:blipFill>
          <a:blip r:embed="rId4"/>
          <a:stretch>
            <a:fillRect/>
          </a:stretch>
        </p:blipFill>
        <p:spPr>
          <a:xfrm>
            <a:off x="5816511" y="4245199"/>
            <a:ext cx="2736304" cy="1648433"/>
          </a:xfrm>
          <a:prstGeom prst="rect">
            <a:avLst/>
          </a:prstGeom>
        </p:spPr>
      </p:pic>
      <p:pic>
        <p:nvPicPr>
          <p:cNvPr id="17" name="图片 16"/>
          <p:cNvPicPr>
            <a:picLocks noChangeAspect="1"/>
          </p:cNvPicPr>
          <p:nvPr/>
        </p:nvPicPr>
        <p:blipFill>
          <a:blip r:embed="rId5"/>
          <a:stretch>
            <a:fillRect/>
          </a:stretch>
        </p:blipFill>
        <p:spPr>
          <a:xfrm>
            <a:off x="1100728" y="4163840"/>
            <a:ext cx="1066334" cy="1916382"/>
          </a:xfrm>
          <a:prstGeom prst="rect">
            <a:avLst/>
          </a:prstGeom>
        </p:spPr>
      </p:pic>
    </p:spTree>
    <p:extLst>
      <p:ext uri="{BB962C8B-B14F-4D97-AF65-F5344CB8AC3E}">
        <p14:creationId xmlns:p14="http://schemas.microsoft.com/office/powerpoint/2010/main" val="3276873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2.7 </a:t>
            </a:r>
            <a:r>
              <a:rPr lang="zh-CN" altLang="en-US" b="1" dirty="0"/>
              <a:t>其他</a:t>
            </a:r>
          </a:p>
        </p:txBody>
      </p:sp>
      <p:sp>
        <p:nvSpPr>
          <p:cNvPr id="3" name="内容占位符 2"/>
          <p:cNvSpPr>
            <a:spLocks noGrp="1"/>
          </p:cNvSpPr>
          <p:nvPr>
            <p:ph idx="1"/>
          </p:nvPr>
        </p:nvSpPr>
        <p:spPr/>
        <p:txBody>
          <a:bodyPr>
            <a:normAutofit/>
          </a:bodyPr>
          <a:lstStyle/>
          <a:p>
            <a:r>
              <a:rPr lang="en-US" altLang="zh-CN" sz="2400" dirty="0"/>
              <a:t>1973, SIGGRAPH (Special Interest Group on Graphics)</a:t>
            </a:r>
          </a:p>
          <a:p>
            <a:r>
              <a:rPr lang="en-US" altLang="zh-CN" sz="2400" dirty="0"/>
              <a:t>1980, EUROGRAPHICS (European Association for Computer Graphics)</a:t>
            </a:r>
          </a:p>
          <a:p>
            <a:r>
              <a:rPr lang="en-US" altLang="zh-CN" sz="2400" b="1" dirty="0"/>
              <a:t>2015</a:t>
            </a:r>
            <a:r>
              <a:rPr lang="zh-CN" altLang="en-US" sz="2400" b="1" dirty="0"/>
              <a:t>，</a:t>
            </a:r>
            <a:r>
              <a:rPr lang="en-US" altLang="zh-CN" sz="2400" b="1" dirty="0"/>
              <a:t>Asia Graphics </a:t>
            </a:r>
            <a:r>
              <a:rPr lang="zh-CN" altLang="en-US" sz="2400" b="1" dirty="0"/>
              <a:t>（亚洲图形学协会）</a:t>
            </a:r>
            <a:endParaRPr lang="en-US" altLang="zh-CN" sz="2400" b="1" dirty="0"/>
          </a:p>
          <a:p>
            <a:r>
              <a:rPr lang="en-US" altLang="zh-CN" sz="2400" dirty="0"/>
              <a:t>1982, 《ACM Transactions on Graphics》(TOG)</a:t>
            </a:r>
          </a:p>
          <a:p>
            <a:r>
              <a:rPr lang="en-US" altLang="zh-CN" sz="2400" dirty="0"/>
              <a:t>1982, 《Computer Graphics Forum》(CGF)</a:t>
            </a:r>
          </a:p>
          <a:p>
            <a:r>
              <a:rPr lang="en-US" altLang="zh-CN" sz="2400" dirty="0"/>
              <a:t>1995, 《IEEE Transactions on Visualization and Computer Graphics》(TVCG)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586" y="5266588"/>
            <a:ext cx="1010039" cy="98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201" y="5229200"/>
            <a:ext cx="1322501" cy="102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27584" y="6183921"/>
            <a:ext cx="1328146" cy="400110"/>
          </a:xfrm>
          <a:prstGeom prst="rect">
            <a:avLst/>
          </a:prstGeom>
          <a:noFill/>
        </p:spPr>
        <p:txBody>
          <a:bodyPr wrap="square" rtlCol="0">
            <a:spAutoFit/>
          </a:bodyPr>
          <a:lstStyle/>
          <a:p>
            <a:r>
              <a:rPr lang="en-US" altLang="zh-CN" sz="2000" dirty="0" err="1"/>
              <a:t>Siggraph</a:t>
            </a:r>
            <a:endParaRPr lang="zh-CN" altLang="en-US" sz="2000" dirty="0"/>
          </a:p>
        </p:txBody>
      </p:sp>
      <p:sp>
        <p:nvSpPr>
          <p:cNvPr id="7" name="TextBox 6"/>
          <p:cNvSpPr txBox="1"/>
          <p:nvPr/>
        </p:nvSpPr>
        <p:spPr>
          <a:xfrm>
            <a:off x="2731794" y="6183921"/>
            <a:ext cx="1616178" cy="400110"/>
          </a:xfrm>
          <a:prstGeom prst="rect">
            <a:avLst/>
          </a:prstGeom>
          <a:noFill/>
        </p:spPr>
        <p:txBody>
          <a:bodyPr wrap="square" rtlCol="0">
            <a:spAutoFit/>
          </a:bodyPr>
          <a:lstStyle/>
          <a:p>
            <a:r>
              <a:rPr lang="en-US" altLang="zh-CN" sz="2000" dirty="0" err="1"/>
              <a:t>Eurographics</a:t>
            </a:r>
            <a:endParaRPr lang="zh-CN" altLang="en-US" sz="2000" dirty="0"/>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4976" y="5257201"/>
            <a:ext cx="949503" cy="944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820026" y="6183921"/>
            <a:ext cx="1352554" cy="400110"/>
          </a:xfrm>
          <a:prstGeom prst="rect">
            <a:avLst/>
          </a:prstGeom>
          <a:noFill/>
        </p:spPr>
        <p:txBody>
          <a:bodyPr wrap="square" rtlCol="0">
            <a:spAutoFit/>
          </a:bodyPr>
          <a:lstStyle/>
          <a:p>
            <a:r>
              <a:rPr lang="en-US" altLang="zh-CN" sz="2000" dirty="0"/>
              <a:t>ACM TOG</a:t>
            </a:r>
            <a:endParaRPr lang="zh-CN" altLang="en-US" sz="2000" dirty="0"/>
          </a:p>
        </p:txBody>
      </p:sp>
      <p:sp>
        <p:nvSpPr>
          <p:cNvPr id="11" name="TextBox 10"/>
          <p:cNvSpPr txBox="1"/>
          <p:nvPr/>
        </p:nvSpPr>
        <p:spPr>
          <a:xfrm>
            <a:off x="6644634" y="6201543"/>
            <a:ext cx="1581785" cy="398780"/>
          </a:xfrm>
          <a:prstGeom prst="rect">
            <a:avLst/>
          </a:prstGeom>
          <a:noFill/>
        </p:spPr>
        <p:txBody>
          <a:bodyPr wrap="square" rtlCol="0">
            <a:spAutoFit/>
          </a:bodyPr>
          <a:lstStyle/>
          <a:p>
            <a:r>
              <a:rPr lang="en-US" altLang="zh-CN" sz="2000" dirty="0"/>
              <a:t>Asia Graphics</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45</a:t>
            </a:fld>
            <a:endParaRPr lang="zh-CN" altLang="en-US"/>
          </a:p>
        </p:txBody>
      </p:sp>
      <p:pic>
        <p:nvPicPr>
          <p:cNvPr id="5" name="图片 4"/>
          <p:cNvPicPr>
            <a:picLocks noChangeAspect="1"/>
          </p:cNvPicPr>
          <p:nvPr/>
        </p:nvPicPr>
        <p:blipFill>
          <a:blip r:embed="rId6"/>
          <a:stretch>
            <a:fillRect/>
          </a:stretch>
        </p:blipFill>
        <p:spPr>
          <a:xfrm>
            <a:off x="6891491" y="5416246"/>
            <a:ext cx="1091276" cy="7061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r>
              <a:rPr lang="en-US" altLang="zh-CN" dirty="0">
                <a:solidFill>
                  <a:schemeClr val="bg1">
                    <a:lumMod val="65000"/>
                  </a:schemeClr>
                </a:solidFill>
              </a:rPr>
              <a:t>1. </a:t>
            </a:r>
            <a:r>
              <a:rPr lang="zh-CN" altLang="en-US" dirty="0">
                <a:solidFill>
                  <a:schemeClr val="bg1">
                    <a:lumMod val="65000"/>
                  </a:schemeClr>
                </a:solidFill>
              </a:rPr>
              <a:t>基本概念</a:t>
            </a:r>
            <a:endParaRPr lang="en-US" altLang="zh-CN" dirty="0">
              <a:solidFill>
                <a:schemeClr val="bg1">
                  <a:lumMod val="65000"/>
                </a:schemeClr>
              </a:solidFill>
            </a:endParaRPr>
          </a:p>
          <a:p>
            <a:r>
              <a:rPr lang="en-US" altLang="zh-CN" dirty="0">
                <a:solidFill>
                  <a:schemeClr val="bg1">
                    <a:lumMod val="65000"/>
                  </a:schemeClr>
                </a:solidFill>
              </a:rPr>
              <a:t>2. </a:t>
            </a:r>
            <a:r>
              <a:rPr lang="zh-CN" altLang="en-US" dirty="0">
                <a:solidFill>
                  <a:schemeClr val="bg1">
                    <a:lumMod val="65000"/>
                  </a:schemeClr>
                </a:solidFill>
              </a:rPr>
              <a:t>发展历史</a:t>
            </a:r>
            <a:endParaRPr lang="en-US" altLang="zh-CN" dirty="0">
              <a:solidFill>
                <a:schemeClr val="bg1">
                  <a:lumMod val="65000"/>
                </a:schemeClr>
              </a:solidFill>
            </a:endParaRPr>
          </a:p>
          <a:p>
            <a:r>
              <a:rPr lang="en-US" altLang="zh-CN" sz="3600" b="1" dirty="0"/>
              <a:t>3. </a:t>
            </a:r>
            <a:r>
              <a:rPr lang="zh-CN" altLang="en-US" sz="3600" b="1" dirty="0"/>
              <a:t>现状</a:t>
            </a:r>
            <a:endParaRPr lang="en-US" altLang="zh-CN" sz="3600" b="1" dirty="0"/>
          </a:p>
          <a:p>
            <a:r>
              <a:rPr lang="en-US" altLang="zh-CN" dirty="0">
                <a:solidFill>
                  <a:schemeClr val="bg1">
                    <a:lumMod val="65000"/>
                  </a:schemeClr>
                </a:solidFill>
              </a:rPr>
              <a:t>4. </a:t>
            </a:r>
            <a:r>
              <a:rPr lang="zh-CN" altLang="en-US" dirty="0">
                <a:solidFill>
                  <a:schemeClr val="bg1">
                    <a:lumMod val="65000"/>
                  </a:schemeClr>
                </a:solidFill>
              </a:rPr>
              <a:t>应用</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46</a:t>
            </a:fld>
            <a:endParaRPr lang="zh-CN" altLang="en-US"/>
          </a:p>
        </p:txBody>
      </p:sp>
    </p:spTree>
    <p:extLst>
      <p:ext uri="{BB962C8B-B14F-4D97-AF65-F5344CB8AC3E}">
        <p14:creationId xmlns:p14="http://schemas.microsoft.com/office/powerpoint/2010/main" val="3597526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3.1 10</a:t>
            </a:r>
            <a:r>
              <a:rPr lang="zh-CN" altLang="en-US" b="1" dirty="0"/>
              <a:t>个重要问题</a:t>
            </a:r>
          </a:p>
        </p:txBody>
      </p:sp>
      <p:sp>
        <p:nvSpPr>
          <p:cNvPr id="3" name="内容占位符 2"/>
          <p:cNvSpPr>
            <a:spLocks noGrp="1"/>
          </p:cNvSpPr>
          <p:nvPr>
            <p:ph idx="1"/>
          </p:nvPr>
        </p:nvSpPr>
        <p:spPr/>
        <p:txBody>
          <a:bodyPr>
            <a:noAutofit/>
          </a:bodyPr>
          <a:lstStyle/>
          <a:p>
            <a:pPr marL="514350" indent="-514350">
              <a:buFont typeface="+mj-lt"/>
              <a:buAutoNum type="arabicPeriod"/>
            </a:pPr>
            <a:r>
              <a:rPr lang="en-US" altLang="zh-CN" sz="2800" dirty="0"/>
              <a:t>自然的3D输入</a:t>
            </a:r>
          </a:p>
          <a:p>
            <a:pPr marL="514350" indent="-514350">
              <a:buFont typeface="+mj-lt"/>
              <a:buAutoNum type="arabicPeriod"/>
            </a:pPr>
            <a:r>
              <a:rPr lang="en-US" altLang="zh-CN" sz="2800" dirty="0"/>
              <a:t>直观的三维编辑</a:t>
            </a:r>
          </a:p>
          <a:p>
            <a:pPr marL="514350" indent="-514350">
              <a:buFont typeface="+mj-lt"/>
              <a:buAutoNum type="arabicPeriod"/>
            </a:pPr>
            <a:r>
              <a:rPr lang="zh-CN" altLang="en-US" sz="2800" dirty="0"/>
              <a:t>富有感情的</a:t>
            </a:r>
            <a:r>
              <a:rPr lang="en-US" altLang="zh-CN" sz="2800" dirty="0"/>
              <a:t>机器人</a:t>
            </a:r>
          </a:p>
          <a:p>
            <a:pPr marL="514350" indent="-514350">
              <a:buFont typeface="+mj-lt"/>
              <a:buAutoNum type="arabicPeriod"/>
            </a:pPr>
            <a:r>
              <a:rPr lang="zh-CN" altLang="en-US" sz="2800" dirty="0"/>
              <a:t>图画助手</a:t>
            </a:r>
          </a:p>
          <a:p>
            <a:pPr marL="514350" indent="-514350">
              <a:buFont typeface="+mj-lt"/>
              <a:buAutoNum type="arabicPeriod"/>
            </a:pPr>
            <a:r>
              <a:rPr lang="en-US" altLang="zh-CN" sz="2800" dirty="0"/>
              <a:t>数学和科学助</a:t>
            </a:r>
            <a:r>
              <a:rPr lang="zh-CN" altLang="en-US" sz="2800" dirty="0"/>
              <a:t>手</a:t>
            </a:r>
          </a:p>
          <a:p>
            <a:pPr marL="514350" indent="-514350">
              <a:buFont typeface="+mj-lt"/>
              <a:buAutoNum type="arabicPeriod"/>
            </a:pPr>
            <a:r>
              <a:rPr lang="zh-CN" altLang="en-US" sz="2800" dirty="0"/>
              <a:t>海量数据的可视浏览</a:t>
            </a:r>
          </a:p>
          <a:p>
            <a:pPr marL="514350" indent="-514350">
              <a:buFont typeface="+mj-lt"/>
              <a:buAutoNum type="arabicPeriod"/>
            </a:pPr>
            <a:r>
              <a:rPr lang="en-US" altLang="zh-CN" sz="2800" dirty="0"/>
              <a:t>逼真的</a:t>
            </a:r>
            <a:r>
              <a:rPr lang="zh-CN" altLang="en-US" sz="2800" dirty="0"/>
              <a:t>沉浸感</a:t>
            </a:r>
          </a:p>
          <a:p>
            <a:pPr marL="514350" indent="-514350">
              <a:buFont typeface="+mj-lt"/>
              <a:buAutoNum type="arabicPeriod"/>
            </a:pPr>
            <a:r>
              <a:rPr lang="en-US" altLang="zh-CN" sz="2800" dirty="0"/>
              <a:t>增强视觉</a:t>
            </a:r>
          </a:p>
          <a:p>
            <a:pPr marL="514350" indent="-514350">
              <a:buFont typeface="+mj-lt"/>
              <a:buAutoNum type="arabicPeriod"/>
            </a:pPr>
            <a:r>
              <a:rPr lang="en-US" altLang="zh-CN" sz="2800" dirty="0"/>
              <a:t>虚拟导游</a:t>
            </a:r>
          </a:p>
          <a:p>
            <a:pPr marL="514350" indent="-514350">
              <a:buFont typeface="+mj-lt"/>
              <a:buAutoNum type="arabicPeriod"/>
            </a:pPr>
            <a:r>
              <a:rPr lang="zh-CN" altLang="en-US" sz="2800" dirty="0"/>
              <a:t>更加真实的</a:t>
            </a:r>
            <a:r>
              <a:rPr lang="en-US" altLang="zh-CN" sz="2800" dirty="0"/>
              <a:t>增强现实</a:t>
            </a:r>
            <a:endParaRPr lang="zh-CN" altLang="en-US" sz="2800" dirty="0"/>
          </a:p>
          <a:p>
            <a:pPr marL="514350" indent="-514350">
              <a:buFont typeface="+mj-lt"/>
              <a:buAutoNum type="arabicPeriod"/>
            </a:pPr>
            <a:endParaRPr lang="en-US" altLang="zh-CN" sz="2800" dirty="0"/>
          </a:p>
          <a:p>
            <a:pPr marL="514350" indent="-514350">
              <a:buFont typeface="+mj-lt"/>
              <a:buAutoNum type="arabicPeriod"/>
            </a:pPr>
            <a:endParaRPr lang="en-US" altLang="zh-CN" sz="2800" dirty="0"/>
          </a:p>
          <a:p>
            <a:endParaRPr lang="zh-CN" altLang="en-US" sz="3600" dirty="0"/>
          </a:p>
        </p:txBody>
      </p:sp>
      <p:pic>
        <p:nvPicPr>
          <p:cNvPr id="4"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536" y="1712632"/>
            <a:ext cx="1584176" cy="2112234"/>
          </a:xfrm>
          <a:prstGeom prst="rect">
            <a:avLst/>
          </a:prstGeom>
        </p:spPr>
      </p:pic>
      <p:sp>
        <p:nvSpPr>
          <p:cNvPr id="5" name="TextBox 4"/>
          <p:cNvSpPr txBox="1"/>
          <p:nvPr/>
        </p:nvSpPr>
        <p:spPr>
          <a:xfrm>
            <a:off x="5518448" y="4077072"/>
            <a:ext cx="316835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400" dirty="0"/>
              <a:t>2009</a:t>
            </a:r>
            <a:r>
              <a:rPr lang="zh-CN" altLang="en-US" sz="2400" dirty="0"/>
              <a:t>年</a:t>
            </a:r>
            <a:r>
              <a:rPr lang="en-US" altLang="zh-CN" sz="2400" dirty="0">
                <a:sym typeface="+mn-ea"/>
              </a:rPr>
              <a:t> </a:t>
            </a:r>
            <a:r>
              <a:rPr lang="en-US" altLang="zh-CN" sz="2400" dirty="0" err="1">
                <a:sym typeface="+mn-ea"/>
              </a:rPr>
              <a:t>Siggraph</a:t>
            </a:r>
            <a:r>
              <a:rPr lang="zh-CN" altLang="en-US" sz="2400" dirty="0" err="1">
                <a:sym typeface="+mn-ea"/>
              </a:rPr>
              <a:t>大会，</a:t>
            </a:r>
            <a:r>
              <a:rPr lang="en-US" altLang="zh-CN" sz="2400" dirty="0"/>
              <a:t>Rob Cook</a:t>
            </a:r>
            <a:r>
              <a:rPr lang="zh-CN" altLang="en-US" sz="2400" dirty="0"/>
              <a:t>获得</a:t>
            </a:r>
            <a:r>
              <a:rPr lang="en-US" altLang="zh-CN" sz="2400" dirty="0"/>
              <a:t>Steven Anson Coons </a:t>
            </a:r>
            <a:r>
              <a:rPr lang="zh-CN" altLang="en-US" sz="2400" dirty="0"/>
              <a:t>奖</a:t>
            </a:r>
            <a:r>
              <a:rPr lang="en-US" altLang="zh-CN" sz="2400" dirty="0"/>
              <a:t> </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t>47</a:t>
            </a:fld>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3.1 10</a:t>
            </a:r>
            <a:r>
              <a:rPr lang="zh-CN" altLang="en-US" b="1" dirty="0"/>
              <a:t>个重要问题</a:t>
            </a:r>
          </a:p>
        </p:txBody>
      </p:sp>
      <p:sp>
        <p:nvSpPr>
          <p:cNvPr id="3" name="内容占位符 2"/>
          <p:cNvSpPr>
            <a:spLocks noGrp="1"/>
          </p:cNvSpPr>
          <p:nvPr>
            <p:ph idx="1"/>
          </p:nvPr>
        </p:nvSpPr>
        <p:spPr/>
        <p:txBody>
          <a:bodyPr>
            <a:normAutofit/>
          </a:bodyPr>
          <a:lstStyle/>
          <a:p>
            <a:r>
              <a:rPr lang="en-US" altLang="zh-CN" b="1" dirty="0"/>
              <a:t>3.1.1 </a:t>
            </a:r>
            <a:r>
              <a:rPr lang="zh-CN" altLang="en-US" b="1" dirty="0"/>
              <a:t>自然的三维交互技术</a:t>
            </a:r>
            <a:endParaRPr lang="en-US" altLang="zh-CN" b="1" dirty="0"/>
          </a:p>
          <a:p>
            <a:pPr lvl="1"/>
            <a:r>
              <a:rPr lang="zh-CN" altLang="en-US" dirty="0"/>
              <a:t>实现更灵活的三维交互输入</a:t>
            </a:r>
            <a:endParaRPr lang="en-US" altLang="zh-CN" dirty="0"/>
          </a:p>
          <a:p>
            <a:pPr lvl="2"/>
            <a:r>
              <a:rPr lang="zh-CN" altLang="en-US" dirty="0"/>
              <a:t>从传统</a:t>
            </a:r>
            <a:r>
              <a:rPr lang="en-US" altLang="zh-CN" dirty="0" err="1"/>
              <a:t>鼠标</a:t>
            </a:r>
            <a:r>
              <a:rPr lang="zh-CN" altLang="en-US" dirty="0"/>
              <a:t>、单点</a:t>
            </a:r>
            <a:r>
              <a:rPr lang="en-US" altLang="zh-CN" dirty="0" err="1"/>
              <a:t>触摸</a:t>
            </a:r>
            <a:r>
              <a:rPr lang="zh-CN" altLang="en-US" dirty="0"/>
              <a:t>、</a:t>
            </a:r>
            <a:r>
              <a:rPr lang="en-US" altLang="zh-CN" dirty="0"/>
              <a:t>多</a:t>
            </a:r>
            <a:r>
              <a:rPr lang="zh-CN" altLang="en-US" dirty="0"/>
              <a:t>点</a:t>
            </a:r>
            <a:r>
              <a:rPr lang="en-US" altLang="zh-CN" dirty="0" err="1"/>
              <a:t>触摸</a:t>
            </a:r>
            <a:r>
              <a:rPr lang="zh-CN" altLang="en-US" dirty="0"/>
              <a:t>的二维接触式交互方式转变为基于手势、姿态等的三维非接触式交互方式。</a:t>
            </a:r>
            <a:endParaRPr lang="en-US" altLang="zh-CN"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63" y="3932292"/>
            <a:ext cx="4074232" cy="2811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48</a:t>
            </a:fld>
            <a:endParaRPr lang="zh-CN" altLang="en-US"/>
          </a:p>
        </p:txBody>
      </p:sp>
      <p:pic>
        <p:nvPicPr>
          <p:cNvPr id="5" name="图片 4"/>
          <p:cNvPicPr>
            <a:picLocks noChangeAspect="1"/>
          </p:cNvPicPr>
          <p:nvPr/>
        </p:nvPicPr>
        <p:blipFill>
          <a:blip r:embed="rId4"/>
          <a:stretch>
            <a:fillRect/>
          </a:stretch>
        </p:blipFill>
        <p:spPr>
          <a:xfrm>
            <a:off x="4860032" y="3942958"/>
            <a:ext cx="4098759" cy="280103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3.1 10</a:t>
            </a:r>
            <a:r>
              <a:rPr lang="zh-CN" altLang="en-US" b="1" dirty="0"/>
              <a:t>个重要问题</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89454" y="3702108"/>
            <a:ext cx="3600400" cy="2895244"/>
          </a:xfrm>
        </p:spPr>
      </p:pic>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902" y="3717032"/>
            <a:ext cx="3462595"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b="1" dirty="0"/>
              <a:t>3.1.2 </a:t>
            </a:r>
            <a:r>
              <a:rPr lang="zh-CN" altLang="en-US" b="1" dirty="0"/>
              <a:t>直观的三维编辑技术</a:t>
            </a:r>
            <a:endParaRPr lang="en-US" altLang="zh-CN" b="1" dirty="0"/>
          </a:p>
          <a:p>
            <a:pPr lvl="1"/>
            <a:r>
              <a:rPr lang="zh-CN" altLang="en-US" dirty="0"/>
              <a:t>实现</a:t>
            </a:r>
            <a:r>
              <a:rPr lang="en-US" altLang="zh-CN" dirty="0" err="1"/>
              <a:t>艺术家模式</a:t>
            </a:r>
            <a:r>
              <a:rPr lang="zh-CN" altLang="en-US" dirty="0"/>
              <a:t>的三维模型制作与编辑</a:t>
            </a:r>
            <a:endParaRPr lang="en-US" altLang="zh-CN" dirty="0"/>
          </a:p>
          <a:p>
            <a:pPr lvl="2"/>
            <a:r>
              <a:rPr lang="zh-CN" altLang="en-US" dirty="0"/>
              <a:t>通过画笔手绘等常见且直观的艺术创作手法，对三维模型进行建模或修改。</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49</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与其他学科关系</a:t>
            </a:r>
          </a:p>
        </p:txBody>
      </p:sp>
      <p:sp>
        <p:nvSpPr>
          <p:cNvPr id="3" name="内容占位符 2"/>
          <p:cNvSpPr>
            <a:spLocks noGrp="1"/>
          </p:cNvSpPr>
          <p:nvPr>
            <p:ph idx="1"/>
          </p:nvPr>
        </p:nvSpPr>
        <p:spPr>
          <a:xfrm>
            <a:off x="457200" y="1600200"/>
            <a:ext cx="8435280" cy="4525963"/>
          </a:xfrm>
        </p:spPr>
        <p:txBody>
          <a:bodyPr>
            <a:normAutofit/>
          </a:bodyPr>
          <a:lstStyle/>
          <a:p>
            <a:r>
              <a:rPr lang="zh-CN" altLang="en-US" b="1" dirty="0"/>
              <a:t>计算机图形学</a:t>
            </a:r>
            <a:r>
              <a:rPr lang="en-US" altLang="zh-CN" b="1" dirty="0"/>
              <a:t>/</a:t>
            </a:r>
            <a:r>
              <a:rPr lang="zh-CN" altLang="en-US" b="1" dirty="0"/>
              <a:t>计算机视觉</a:t>
            </a:r>
            <a:r>
              <a:rPr lang="en-US" altLang="zh-CN" b="1" dirty="0"/>
              <a:t>/</a:t>
            </a:r>
            <a:r>
              <a:rPr lang="zh-CN" altLang="en-US" b="1" dirty="0"/>
              <a:t>图像处理</a:t>
            </a:r>
          </a:p>
        </p:txBody>
      </p:sp>
      <p:sp>
        <p:nvSpPr>
          <p:cNvPr id="8" name="灯片编号占位符 7"/>
          <p:cNvSpPr>
            <a:spLocks noGrp="1"/>
          </p:cNvSpPr>
          <p:nvPr>
            <p:ph type="sldNum" sz="quarter" idx="12"/>
          </p:nvPr>
        </p:nvSpPr>
        <p:spPr/>
        <p:txBody>
          <a:bodyPr/>
          <a:lstStyle/>
          <a:p>
            <a:fld id="{0C913308-F349-4B6D-A68A-DD1791B4A57B}" type="slidenum">
              <a:rPr lang="zh-CN" altLang="en-US" smtClean="0"/>
              <a:t>5</a:t>
            </a:fld>
            <a:endParaRPr lang="zh-CN" altLang="en-US"/>
          </a:p>
        </p:txBody>
      </p:sp>
      <p:pic>
        <p:nvPicPr>
          <p:cNvPr id="4" name="图片 3" descr="9OEMK}E`_URG$(TD}Y[T2(T"/>
          <p:cNvPicPr>
            <a:picLocks noChangeAspect="1"/>
          </p:cNvPicPr>
          <p:nvPr/>
        </p:nvPicPr>
        <p:blipFill>
          <a:blip r:embed="rId3"/>
          <a:stretch>
            <a:fillRect/>
          </a:stretch>
        </p:blipFill>
        <p:spPr>
          <a:xfrm>
            <a:off x="676910" y="2529205"/>
            <a:ext cx="7675880" cy="3418840"/>
          </a:xfrm>
          <a:prstGeom prst="rect">
            <a:avLst/>
          </a:prstGeom>
        </p:spPr>
      </p:pic>
    </p:spTree>
    <p:extLst>
      <p:ext uri="{BB962C8B-B14F-4D97-AF65-F5344CB8AC3E}">
        <p14:creationId xmlns:p14="http://schemas.microsoft.com/office/powerpoint/2010/main" val="3400146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3.1 10</a:t>
            </a:r>
            <a:r>
              <a:rPr lang="zh-CN" altLang="en-US" b="1" dirty="0"/>
              <a:t>个重要问题</a:t>
            </a:r>
          </a:p>
        </p:txBody>
      </p:sp>
      <p:sp>
        <p:nvSpPr>
          <p:cNvPr id="6" name="内容占位符 2"/>
          <p:cNvSpPr txBox="1"/>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b="1" dirty="0"/>
              <a:t>3.1.3 </a:t>
            </a:r>
            <a:r>
              <a:rPr lang="zh-CN" altLang="en-US" b="1" dirty="0"/>
              <a:t>富有感情的机器人技术</a:t>
            </a:r>
            <a:endParaRPr lang="en-US" altLang="zh-CN" b="1" dirty="0"/>
          </a:p>
          <a:p>
            <a:pPr lvl="1"/>
            <a:r>
              <a:rPr lang="zh-CN" altLang="en-US" dirty="0"/>
              <a:t>实现具有人类相似情感表现的机器人</a:t>
            </a:r>
            <a:endParaRPr lang="en-US" altLang="zh-CN" dirty="0"/>
          </a:p>
          <a:p>
            <a:pPr lvl="2"/>
            <a:r>
              <a:rPr lang="zh-CN" altLang="en-US" dirty="0"/>
              <a:t>用人工的方法和技术赋予计算机或机器人以人类式的情感，使之在工作时具有表达、识别和理解喜乐哀怒，模仿、延伸和扩展人的情感的能力。</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50</a:t>
            </a:fld>
            <a:endParaRPr lang="zh-CN" altLang="en-US"/>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4005064"/>
            <a:ext cx="2717695" cy="266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p:nvPicPr>
        <p:blipFill>
          <a:blip r:embed="rId4"/>
          <a:stretch>
            <a:fillRect/>
          </a:stretch>
        </p:blipFill>
        <p:spPr>
          <a:xfrm>
            <a:off x="6792248" y="4005064"/>
            <a:ext cx="1209796" cy="2633086"/>
          </a:xfrm>
          <a:prstGeom prst="rect">
            <a:avLst/>
          </a:prstGeom>
        </p:spPr>
      </p:pic>
      <p:pic>
        <p:nvPicPr>
          <p:cNvPr id="4" name="图片 3"/>
          <p:cNvPicPr>
            <a:picLocks noChangeAspect="1"/>
          </p:cNvPicPr>
          <p:nvPr/>
        </p:nvPicPr>
        <p:blipFill>
          <a:blip r:embed="rId5"/>
          <a:stretch>
            <a:fillRect/>
          </a:stretch>
        </p:blipFill>
        <p:spPr>
          <a:xfrm>
            <a:off x="267753" y="4005065"/>
            <a:ext cx="3073502" cy="2663701"/>
          </a:xfrm>
          <a:prstGeom prst="rect">
            <a:avLst/>
          </a:prstGeom>
        </p:spPr>
      </p:pic>
    </p:spTree>
    <p:extLst>
      <p:ext uri="{BB962C8B-B14F-4D97-AF65-F5344CB8AC3E}">
        <p14:creationId xmlns:p14="http://schemas.microsoft.com/office/powerpoint/2010/main" val="2373656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3.1 10</a:t>
            </a:r>
            <a:r>
              <a:rPr lang="zh-CN" altLang="en-US" b="1" dirty="0"/>
              <a:t>个重要问题</a:t>
            </a:r>
          </a:p>
        </p:txBody>
      </p:sp>
      <p:sp>
        <p:nvSpPr>
          <p:cNvPr id="6" name="内容占位符 2"/>
          <p:cNvSpPr txBox="1"/>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b="1" dirty="0"/>
              <a:t>3.1.4 </a:t>
            </a:r>
            <a:r>
              <a:rPr lang="zh-CN" altLang="en-US" b="1" dirty="0"/>
              <a:t>绘画辅助技术</a:t>
            </a:r>
            <a:endParaRPr lang="en-US" altLang="zh-CN" b="1" dirty="0"/>
          </a:p>
          <a:p>
            <a:pPr lvl="1"/>
            <a:r>
              <a:rPr lang="zh-CN" altLang="en-US" dirty="0"/>
              <a:t>学习和控制绘制过程以及理解绘制物的语义</a:t>
            </a:r>
          </a:p>
          <a:p>
            <a:pPr lvl="2"/>
            <a:r>
              <a:rPr lang="zh-CN" altLang="en-US" dirty="0"/>
              <a:t>通过直线、曲线、笔画、素描等不同形式的绘画工具，让计算机更加智能地辅助进行人工参与的绘画创作。</a:t>
            </a:r>
            <a:endParaRPr lang="en-US" altLang="zh-CN"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51</a:t>
            </a:fld>
            <a:endParaRPr lang="zh-CN" altLang="en-US"/>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93" y="3927234"/>
            <a:ext cx="2664296" cy="2523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171" y="3937629"/>
            <a:ext cx="2040101" cy="251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2633" y="3934854"/>
            <a:ext cx="4275871" cy="251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984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3.1 10</a:t>
            </a:r>
            <a:r>
              <a:rPr lang="zh-CN" altLang="en-US" b="1" dirty="0"/>
              <a:t>个重要问题</a:t>
            </a:r>
          </a:p>
        </p:txBody>
      </p:sp>
      <p:sp>
        <p:nvSpPr>
          <p:cNvPr id="6" name="内容占位符 2"/>
          <p:cNvSpPr txBox="1"/>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b="1" dirty="0"/>
              <a:t>3.1.5 </a:t>
            </a:r>
            <a:r>
              <a:rPr lang="zh-CN" altLang="en-US" b="1" dirty="0"/>
              <a:t>数学辅助技术</a:t>
            </a:r>
            <a:endParaRPr lang="en-US" altLang="zh-CN" b="1" dirty="0"/>
          </a:p>
          <a:p>
            <a:pPr lvl="1"/>
            <a:r>
              <a:rPr lang="zh-CN" altLang="en-US" dirty="0"/>
              <a:t>实现更便捷的数学符号和公式的输入、输出</a:t>
            </a:r>
          </a:p>
          <a:p>
            <a:pPr lvl="2"/>
            <a:r>
              <a:rPr lang="zh-CN" altLang="en-US" dirty="0"/>
              <a:t>通过图形方式辅助论文编辑、数学软件、数学手写板、数学推理等</a:t>
            </a:r>
            <a:endParaRPr lang="en-US" altLang="zh-CN"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52</a:t>
            </a:fld>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728130"/>
            <a:ext cx="4353282" cy="2580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0411" y="3728131"/>
            <a:ext cx="4303589" cy="258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1122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3.1 10</a:t>
            </a:r>
            <a:r>
              <a:rPr lang="zh-CN" altLang="en-US" b="1" dirty="0"/>
              <a:t>个重要问题</a:t>
            </a:r>
          </a:p>
        </p:txBody>
      </p:sp>
      <p:sp>
        <p:nvSpPr>
          <p:cNvPr id="6" name="内容占位符 2"/>
          <p:cNvSpPr txBox="1"/>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b="1" dirty="0"/>
              <a:t>3.1.6 </a:t>
            </a:r>
            <a:r>
              <a:rPr lang="zh-CN" altLang="en-US" b="1" dirty="0"/>
              <a:t>海量数据的可视化技术</a:t>
            </a:r>
            <a:endParaRPr lang="en-US" altLang="zh-CN" b="1" dirty="0"/>
          </a:p>
          <a:p>
            <a:pPr lvl="1"/>
            <a:r>
              <a:rPr lang="zh-CN" altLang="en-US" dirty="0"/>
              <a:t>海量数据的视觉感知</a:t>
            </a:r>
          </a:p>
          <a:p>
            <a:pPr lvl="2"/>
            <a:r>
              <a:rPr lang="zh-CN" altLang="en-US" dirty="0"/>
              <a:t>借助面向海量数据的可视化技术，从根本上改变人们表示、分析和理解海量复杂数据的方式</a:t>
            </a:r>
            <a:endParaRPr lang="en-US" altLang="zh-CN"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53</a:t>
            </a:fld>
            <a:endParaRPr lang="zh-CN" altLang="en-US"/>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333" y="3828373"/>
            <a:ext cx="4378732" cy="277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组合 9"/>
          <p:cNvGrpSpPr/>
          <p:nvPr/>
        </p:nvGrpSpPr>
        <p:grpSpPr>
          <a:xfrm>
            <a:off x="899592" y="3610410"/>
            <a:ext cx="2896893" cy="3202966"/>
            <a:chOff x="457200" y="1906317"/>
            <a:chExt cx="3816424" cy="4219650"/>
          </a:xfrm>
        </p:grpSpPr>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906317"/>
              <a:ext cx="3816424" cy="2480676"/>
            </a:xfrm>
            <a:prstGeom prst="rect">
              <a:avLst/>
            </a:prstGeom>
          </p:spPr>
        </p:pic>
        <p:pic>
          <p:nvPicPr>
            <p:cNvPr id="12" name="图片 11"/>
            <p:cNvPicPr>
              <a:picLocks noChangeAspect="1"/>
            </p:cNvPicPr>
            <p:nvPr/>
          </p:nvPicPr>
          <p:blipFill rotWithShape="1">
            <a:blip r:embed="rId5">
              <a:extLst>
                <a:ext uri="{28A0092B-C50C-407E-A947-70E740481C1C}">
                  <a14:useLocalDpi xmlns:a14="http://schemas.microsoft.com/office/drawing/2010/main" val="0"/>
                </a:ext>
              </a:extLst>
            </a:blip>
            <a:srcRect l="6259" t="10163" r="7241" b="5503"/>
            <a:stretch/>
          </p:blipFill>
          <p:spPr>
            <a:xfrm>
              <a:off x="457200" y="3841601"/>
              <a:ext cx="3816424" cy="2284366"/>
            </a:xfrm>
            <a:prstGeom prst="rect">
              <a:avLst/>
            </a:prstGeom>
          </p:spPr>
        </p:pic>
        <p:pic>
          <p:nvPicPr>
            <p:cNvPr id="13" name="图片 12"/>
            <p:cNvPicPr>
              <a:picLocks noChangeAspect="1"/>
            </p:cNvPicPr>
            <p:nvPr/>
          </p:nvPicPr>
          <p:blipFill>
            <a:blip r:embed="rId6"/>
            <a:stretch>
              <a:fillRect/>
            </a:stretch>
          </p:blipFill>
          <p:spPr>
            <a:xfrm>
              <a:off x="2915816" y="1971632"/>
              <a:ext cx="1357808" cy="767456"/>
            </a:xfrm>
            <a:prstGeom prst="rect">
              <a:avLst/>
            </a:prstGeom>
          </p:spPr>
        </p:pic>
      </p:grpSp>
    </p:spTree>
    <p:extLst>
      <p:ext uri="{BB962C8B-B14F-4D97-AF65-F5344CB8AC3E}">
        <p14:creationId xmlns:p14="http://schemas.microsoft.com/office/powerpoint/2010/main" val="2472698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3.1 10</a:t>
            </a:r>
            <a:r>
              <a:rPr lang="zh-CN" altLang="en-US" b="1" dirty="0"/>
              <a:t>个重要问题</a:t>
            </a:r>
          </a:p>
        </p:txBody>
      </p:sp>
      <p:sp>
        <p:nvSpPr>
          <p:cNvPr id="6" name="内容占位符 2"/>
          <p:cNvSpPr txBox="1"/>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b="1" dirty="0"/>
              <a:t>3.1.7 </a:t>
            </a:r>
            <a:r>
              <a:rPr lang="zh-CN" altLang="en-US" b="1" dirty="0"/>
              <a:t>虚拟导游技术</a:t>
            </a:r>
            <a:endParaRPr lang="en-US" altLang="zh-CN" b="1" dirty="0"/>
          </a:p>
          <a:p>
            <a:pPr lvl="1"/>
            <a:r>
              <a:rPr lang="zh-CN" altLang="en-US" dirty="0"/>
              <a:t>将虚拟角色融入吃、穿、住、用、行的虚拟现实场景</a:t>
            </a:r>
          </a:p>
          <a:p>
            <a:pPr lvl="2"/>
            <a:r>
              <a:rPr lang="zh-CN" altLang="en-US" dirty="0"/>
              <a:t>利用计算机提供的智能导游服务取代人力服务，将能大大提高服务质量</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54</a:t>
            </a:fld>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332" y="4499347"/>
            <a:ext cx="1590078" cy="1590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811" y="4589618"/>
            <a:ext cx="2364009" cy="1473343"/>
          </a:xfrm>
          <a:prstGeom prst="rect">
            <a:avLst/>
          </a:prstGeom>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169013"/>
            <a:ext cx="2257425"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0881" y="4563589"/>
            <a:ext cx="1951306" cy="1461594"/>
          </a:xfrm>
          <a:prstGeom prst="rect">
            <a:avLst/>
          </a:prstGeom>
        </p:spPr>
      </p:pic>
    </p:spTree>
    <p:extLst>
      <p:ext uri="{BB962C8B-B14F-4D97-AF65-F5344CB8AC3E}">
        <p14:creationId xmlns:p14="http://schemas.microsoft.com/office/powerpoint/2010/main" val="3004404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3.1 10</a:t>
            </a:r>
            <a:r>
              <a:rPr lang="zh-CN" altLang="en-US" b="1" dirty="0"/>
              <a:t>个重要问题</a:t>
            </a:r>
          </a:p>
        </p:txBody>
      </p:sp>
      <p:sp>
        <p:nvSpPr>
          <p:cNvPr id="6" name="内容占位符 2"/>
          <p:cNvSpPr txBox="1"/>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b="1" dirty="0"/>
              <a:t>3.1.8 </a:t>
            </a:r>
            <a:r>
              <a:rPr lang="zh-CN" altLang="en-US" b="1" dirty="0"/>
              <a:t>高沉浸感技术</a:t>
            </a:r>
            <a:endParaRPr lang="en-US" altLang="zh-CN" b="1" dirty="0"/>
          </a:p>
          <a:p>
            <a:pPr lvl="1"/>
            <a:r>
              <a:rPr lang="zh-CN" altLang="en-US" dirty="0"/>
              <a:t>真实感的虚拟环境沉浸式体验和交互</a:t>
            </a:r>
          </a:p>
          <a:p>
            <a:pPr lvl="2"/>
            <a:r>
              <a:rPr lang="zh-CN" altLang="en-US" dirty="0"/>
              <a:t>以虚拟洞穴、虚拟办公室、</a:t>
            </a:r>
            <a:r>
              <a:rPr lang="en-US" altLang="zh-CN" dirty="0"/>
              <a:t>VR</a:t>
            </a:r>
            <a:r>
              <a:rPr lang="zh-CN" altLang="en-US" dirty="0"/>
              <a:t>眼镜等为代表的虚拟现实技术，需要使用户专注在当前的目标情境下感到愉悦和满足，而忘记真实世界的情境</a:t>
            </a:r>
            <a:endParaRPr lang="en-US" altLang="zh-CN"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55</a:t>
            </a:fld>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27" y="4326031"/>
            <a:ext cx="3284284" cy="200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9898" y="4326031"/>
            <a:ext cx="2441882" cy="200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5"/>
          <a:stretch>
            <a:fillRect/>
          </a:stretch>
        </p:blipFill>
        <p:spPr>
          <a:xfrm>
            <a:off x="6444208" y="4304440"/>
            <a:ext cx="2448411" cy="2000701"/>
          </a:xfrm>
          <a:prstGeom prst="rect">
            <a:avLst/>
          </a:prstGeom>
        </p:spPr>
      </p:pic>
    </p:spTree>
    <p:extLst>
      <p:ext uri="{BB962C8B-B14F-4D97-AF65-F5344CB8AC3E}">
        <p14:creationId xmlns:p14="http://schemas.microsoft.com/office/powerpoint/2010/main" val="495379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3.1 10</a:t>
            </a:r>
            <a:r>
              <a:rPr lang="zh-CN" altLang="en-US" b="1" dirty="0"/>
              <a:t>个重要问题</a:t>
            </a:r>
          </a:p>
        </p:txBody>
      </p:sp>
      <p:sp>
        <p:nvSpPr>
          <p:cNvPr id="6" name="内容占位符 2"/>
          <p:cNvSpPr txBox="1"/>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b="1" dirty="0"/>
              <a:t>3.1.9 </a:t>
            </a:r>
            <a:r>
              <a:rPr lang="zh-CN" altLang="en-US" b="1" dirty="0"/>
              <a:t>增强现实技术</a:t>
            </a:r>
            <a:endParaRPr lang="en-US" altLang="zh-CN" b="1" dirty="0"/>
          </a:p>
          <a:p>
            <a:pPr lvl="1"/>
            <a:r>
              <a:rPr lang="zh-CN" altLang="en-US" dirty="0">
                <a:sym typeface="+mn-ea"/>
              </a:rPr>
              <a:t>叠加虚拟物体到真实世界</a:t>
            </a:r>
          </a:p>
          <a:p>
            <a:pPr lvl="2"/>
            <a:r>
              <a:rPr lang="zh-CN" altLang="en-US" dirty="0">
                <a:sym typeface="+mn-ea"/>
              </a:rPr>
              <a:t>在屏幕上把虚拟世界套在现实世界并进行互动，使用户就不必在其他设备上查看相关信息，以便腾出双手进行其他任务。</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56</a:t>
            </a:fld>
            <a:endParaRPr lang="zh-CN" alt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008008"/>
            <a:ext cx="3528392" cy="2298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0746" y="4231063"/>
            <a:ext cx="3038475"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5"/>
          <p:cNvSpPr txBox="1"/>
          <p:nvPr/>
        </p:nvSpPr>
        <p:spPr>
          <a:xfrm>
            <a:off x="5922834" y="5945141"/>
            <a:ext cx="1512168" cy="400110"/>
          </a:xfrm>
          <a:prstGeom prst="rect">
            <a:avLst/>
          </a:prstGeom>
          <a:noFill/>
        </p:spPr>
        <p:txBody>
          <a:bodyPr wrap="square" rtlCol="0">
            <a:spAutoFit/>
          </a:bodyPr>
          <a:lstStyle/>
          <a:p>
            <a:r>
              <a:rPr lang="en-US" altLang="zh-CN" sz="2000" dirty="0"/>
              <a:t>Google glass</a:t>
            </a:r>
            <a:endParaRPr lang="zh-CN" altLang="en-US" sz="2000" dirty="0"/>
          </a:p>
        </p:txBody>
      </p:sp>
    </p:spTree>
    <p:extLst>
      <p:ext uri="{BB962C8B-B14F-4D97-AF65-F5344CB8AC3E}">
        <p14:creationId xmlns:p14="http://schemas.microsoft.com/office/powerpoint/2010/main" val="1366788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3.1 10</a:t>
            </a:r>
            <a:r>
              <a:rPr lang="zh-CN" altLang="en-US" b="1" dirty="0"/>
              <a:t>个重要问题</a:t>
            </a:r>
          </a:p>
        </p:txBody>
      </p:sp>
      <p:sp>
        <p:nvSpPr>
          <p:cNvPr id="6" name="内容占位符 2"/>
          <p:cNvSpPr txBox="1"/>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b="1" dirty="0"/>
              <a:t>3.1.10 </a:t>
            </a:r>
            <a:r>
              <a:rPr lang="zh-CN" altLang="en-US" b="1" dirty="0"/>
              <a:t>混合现实技术</a:t>
            </a:r>
            <a:endParaRPr lang="en-US" altLang="zh-CN" b="1" dirty="0"/>
          </a:p>
          <a:p>
            <a:pPr lvl="1"/>
            <a:r>
              <a:rPr lang="zh-CN" altLang="en-US" dirty="0"/>
              <a:t>形成与真实世界无缝融合的高品质的完全沉浸式虚实融合的环境，通过交互构建现实世界、虚拟世界和用户之间的信息回路。</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57</a:t>
            </a:fld>
            <a:endParaRPr lang="zh-CN" altLang="en-US"/>
          </a:p>
        </p:txBody>
      </p:sp>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9157"/>
          <a:stretch/>
        </p:blipFill>
        <p:spPr bwMode="auto">
          <a:xfrm>
            <a:off x="1019605" y="4091381"/>
            <a:ext cx="3800993" cy="226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96" y="4091018"/>
            <a:ext cx="3024336" cy="2265332"/>
          </a:xfrm>
          <a:prstGeom prst="rect">
            <a:avLst/>
          </a:prstGeom>
        </p:spPr>
      </p:pic>
    </p:spTree>
    <p:extLst>
      <p:ext uri="{BB962C8B-B14F-4D97-AF65-F5344CB8AC3E}">
        <p14:creationId xmlns:p14="http://schemas.microsoft.com/office/powerpoint/2010/main" val="1975210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6" name="内容占位符 2"/>
          <p:cNvSpPr txBox="1"/>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t>以大数据、人工智能、物联网、脑认知等为代表的技术发展新趋势推动计算机图形学的新发展。</a:t>
            </a:r>
            <a:endParaRPr lang="en-US" altLang="zh-CN" sz="2800" b="1"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58</a:t>
            </a:fld>
            <a:endParaRPr lang="zh-CN" altLang="en-US"/>
          </a:p>
        </p:txBody>
      </p:sp>
      <p:grpSp>
        <p:nvGrpSpPr>
          <p:cNvPr id="5" name="组合 4"/>
          <p:cNvGrpSpPr/>
          <p:nvPr/>
        </p:nvGrpSpPr>
        <p:grpSpPr>
          <a:xfrm>
            <a:off x="1065560" y="2606149"/>
            <a:ext cx="7506278" cy="4021090"/>
            <a:chOff x="-131730" y="1532793"/>
            <a:chExt cx="10184399" cy="5455751"/>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152" y="2907308"/>
              <a:ext cx="1584176" cy="143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4"/>
            <p:cNvSpPr txBox="1"/>
            <p:nvPr/>
          </p:nvSpPr>
          <p:spPr>
            <a:xfrm>
              <a:off x="488482" y="1532793"/>
              <a:ext cx="3132479" cy="626380"/>
            </a:xfrm>
            <a:prstGeom prst="rect">
              <a:avLst/>
            </a:prstGeom>
            <a:noFill/>
          </p:spPr>
          <p:txBody>
            <a:bodyPr wrap="square" rtlCol="0">
              <a:spAutoFit/>
            </a:bodyPr>
            <a:lstStyle/>
            <a:p>
              <a:r>
                <a:rPr lang="zh-CN" altLang="en-US" sz="2400" dirty="0"/>
                <a:t>城市大数据</a:t>
              </a:r>
            </a:p>
          </p:txBody>
        </p:sp>
        <p:sp>
          <p:nvSpPr>
            <p:cNvPr id="9" name="TextBox 5"/>
            <p:cNvSpPr txBox="1"/>
            <p:nvPr/>
          </p:nvSpPr>
          <p:spPr>
            <a:xfrm>
              <a:off x="-131730" y="5076240"/>
              <a:ext cx="3375992" cy="1127484"/>
            </a:xfrm>
            <a:prstGeom prst="rect">
              <a:avLst/>
            </a:prstGeom>
            <a:noFill/>
          </p:spPr>
          <p:txBody>
            <a:bodyPr wrap="square" rtlCol="0">
              <a:spAutoFit/>
            </a:bodyPr>
            <a:lstStyle/>
            <a:p>
              <a:pPr algn="ctr"/>
              <a:r>
                <a:rPr lang="zh-CN" altLang="en-US" sz="2400" dirty="0"/>
                <a:t>海量图像</a:t>
              </a:r>
              <a:r>
                <a:rPr lang="en-US" altLang="zh-CN" sz="2400" dirty="0"/>
                <a:t>/</a:t>
              </a:r>
              <a:r>
                <a:rPr lang="zh-CN" altLang="en-US" sz="2400" dirty="0"/>
                <a:t>视频</a:t>
              </a:r>
            </a:p>
            <a:p>
              <a:pPr algn="ctr"/>
              <a:r>
                <a:rPr lang="zh-CN" altLang="en-US" sz="2400" dirty="0"/>
                <a:t>处理</a:t>
              </a:r>
            </a:p>
          </p:txBody>
        </p:sp>
        <p:sp>
          <p:nvSpPr>
            <p:cNvPr id="10" name="TextBox 6"/>
            <p:cNvSpPr txBox="1"/>
            <p:nvPr/>
          </p:nvSpPr>
          <p:spPr>
            <a:xfrm>
              <a:off x="6110451" y="5852000"/>
              <a:ext cx="3048497" cy="626380"/>
            </a:xfrm>
            <a:prstGeom prst="rect">
              <a:avLst/>
            </a:prstGeom>
            <a:noFill/>
          </p:spPr>
          <p:txBody>
            <a:bodyPr wrap="square" rtlCol="0">
              <a:spAutoFit/>
            </a:bodyPr>
            <a:lstStyle/>
            <a:p>
              <a:pPr algn="ctr"/>
              <a:r>
                <a:rPr lang="zh-CN" sz="2400" dirty="0"/>
                <a:t>计算</a:t>
              </a:r>
              <a:r>
                <a:rPr lang="zh-CN" altLang="en-US" sz="2400" dirty="0"/>
                <a:t>美</a:t>
              </a:r>
              <a:r>
                <a:rPr lang="zh-CN" sz="2400" dirty="0"/>
                <a:t>学</a:t>
              </a:r>
            </a:p>
          </p:txBody>
        </p:sp>
        <p:sp>
          <p:nvSpPr>
            <p:cNvPr id="11" name="右箭头 10"/>
            <p:cNvSpPr/>
            <p:nvPr/>
          </p:nvSpPr>
          <p:spPr>
            <a:xfrm rot="13282028">
              <a:off x="2912111" y="2312569"/>
              <a:ext cx="945865" cy="28803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8027977">
              <a:off x="2946195" y="4664279"/>
              <a:ext cx="945865" cy="28803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3572023" flipH="1">
              <a:off x="5387595" y="4670592"/>
              <a:ext cx="945865" cy="28803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0"/>
            <p:cNvSpPr txBox="1"/>
            <p:nvPr/>
          </p:nvSpPr>
          <p:spPr>
            <a:xfrm rot="2569598">
              <a:off x="3067534" y="2005121"/>
              <a:ext cx="1391483" cy="542863"/>
            </a:xfrm>
            <a:prstGeom prst="rect">
              <a:avLst/>
            </a:prstGeom>
            <a:noFill/>
          </p:spPr>
          <p:txBody>
            <a:bodyPr wrap="square" rtlCol="0">
              <a:spAutoFit/>
            </a:bodyPr>
            <a:lstStyle/>
            <a:p>
              <a:r>
                <a:rPr lang="zh-CN" altLang="en-US" sz="2000" dirty="0"/>
                <a:t>物联网</a:t>
              </a:r>
            </a:p>
          </p:txBody>
        </p:sp>
        <p:sp>
          <p:nvSpPr>
            <p:cNvPr id="15" name="TextBox 11"/>
            <p:cNvSpPr txBox="1"/>
            <p:nvPr/>
          </p:nvSpPr>
          <p:spPr>
            <a:xfrm rot="18830601">
              <a:off x="2715488" y="4145685"/>
              <a:ext cx="1157953" cy="542863"/>
            </a:xfrm>
            <a:prstGeom prst="rect">
              <a:avLst/>
            </a:prstGeom>
            <a:noFill/>
          </p:spPr>
          <p:txBody>
            <a:bodyPr wrap="square" rtlCol="0">
              <a:spAutoFit/>
            </a:bodyPr>
            <a:lstStyle/>
            <a:p>
              <a:r>
                <a:rPr lang="zh-CN" altLang="en-US" sz="2000" dirty="0"/>
                <a:t>网络</a:t>
              </a:r>
            </a:p>
          </p:txBody>
        </p:sp>
        <p:sp>
          <p:nvSpPr>
            <p:cNvPr id="16" name="TextBox 12"/>
            <p:cNvSpPr txBox="1"/>
            <p:nvPr/>
          </p:nvSpPr>
          <p:spPr>
            <a:xfrm rot="16200000">
              <a:off x="3535694" y="4377801"/>
              <a:ext cx="1605048" cy="542863"/>
            </a:xfrm>
            <a:prstGeom prst="rect">
              <a:avLst/>
            </a:prstGeom>
            <a:noFill/>
          </p:spPr>
          <p:txBody>
            <a:bodyPr wrap="square" rtlCol="0">
              <a:spAutoFit/>
            </a:bodyPr>
            <a:lstStyle/>
            <a:p>
              <a:r>
                <a:rPr lang="zh-CN" altLang="en-US" sz="2000" dirty="0"/>
                <a:t>计算</a:t>
              </a:r>
            </a:p>
          </p:txBody>
        </p:sp>
        <p:sp>
          <p:nvSpPr>
            <p:cNvPr id="17" name="TextBox 13"/>
            <p:cNvSpPr txBox="1"/>
            <p:nvPr/>
          </p:nvSpPr>
          <p:spPr>
            <a:xfrm rot="2769399" flipH="1">
              <a:off x="5603867" y="4364369"/>
              <a:ext cx="1112695" cy="396241"/>
            </a:xfrm>
            <a:prstGeom prst="rect">
              <a:avLst/>
            </a:prstGeom>
            <a:noFill/>
          </p:spPr>
          <p:txBody>
            <a:bodyPr wrap="square" rtlCol="0">
              <a:spAutoFit/>
            </a:bodyPr>
            <a:lstStyle/>
            <a:p>
              <a:r>
                <a:rPr lang="zh-CN" altLang="en-US" sz="2000" dirty="0"/>
                <a:t>艺术</a:t>
              </a:r>
            </a:p>
          </p:txBody>
        </p:sp>
        <p:sp>
          <p:nvSpPr>
            <p:cNvPr id="18" name="右箭头 17"/>
            <p:cNvSpPr/>
            <p:nvPr/>
          </p:nvSpPr>
          <p:spPr>
            <a:xfrm rot="8317972" flipH="1">
              <a:off x="5331345" y="2302512"/>
              <a:ext cx="945865" cy="28803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5"/>
            <p:cNvSpPr txBox="1"/>
            <p:nvPr/>
          </p:nvSpPr>
          <p:spPr>
            <a:xfrm rot="19160676">
              <a:off x="4947934" y="1816476"/>
              <a:ext cx="1244809" cy="542863"/>
            </a:xfrm>
            <a:prstGeom prst="rect">
              <a:avLst/>
            </a:prstGeom>
            <a:noFill/>
          </p:spPr>
          <p:txBody>
            <a:bodyPr wrap="square" rtlCol="0">
              <a:spAutoFit/>
            </a:bodyPr>
            <a:lstStyle/>
            <a:p>
              <a:r>
                <a:rPr lang="zh-CN" altLang="en-US" sz="2000" dirty="0"/>
                <a:t>认知</a:t>
              </a:r>
            </a:p>
          </p:txBody>
        </p:sp>
        <p:sp>
          <p:nvSpPr>
            <p:cNvPr id="20" name="TextBox 16"/>
            <p:cNvSpPr txBox="1"/>
            <p:nvPr/>
          </p:nvSpPr>
          <p:spPr>
            <a:xfrm>
              <a:off x="5786450" y="1608230"/>
              <a:ext cx="4266219" cy="626380"/>
            </a:xfrm>
            <a:prstGeom prst="rect">
              <a:avLst/>
            </a:prstGeom>
            <a:noFill/>
          </p:spPr>
          <p:txBody>
            <a:bodyPr wrap="square" rtlCol="0">
              <a:spAutoFit/>
            </a:bodyPr>
            <a:lstStyle/>
            <a:p>
              <a:pPr algn="ctr"/>
              <a:r>
                <a:rPr lang="en-US" altLang="zh-CN" sz="2400" dirty="0" err="1"/>
                <a:t>高级语义</a:t>
              </a:r>
              <a:r>
                <a:rPr lang="zh-CN" altLang="en-US" sz="2400" dirty="0"/>
                <a:t>影像</a:t>
              </a:r>
              <a:r>
                <a:rPr lang="en-US" altLang="zh-CN" sz="2400" dirty="0" err="1"/>
                <a:t>处理</a:t>
              </a:r>
              <a:endParaRPr lang="en-US" altLang="zh-CN" sz="2400" dirty="0"/>
            </a:p>
          </p:txBody>
        </p:sp>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579" y="2123857"/>
              <a:ext cx="1161862" cy="103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7666" y="2123858"/>
              <a:ext cx="1424895" cy="103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069" y="3998966"/>
              <a:ext cx="136859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6931" y="4042851"/>
              <a:ext cx="1276877" cy="1031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图片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72833" y="4662013"/>
              <a:ext cx="847625" cy="1085515"/>
            </a:xfrm>
            <a:prstGeom prst="rect">
              <a:avLst/>
            </a:prstGeom>
          </p:spPr>
        </p:pic>
        <p:pic>
          <p:nvPicPr>
            <p:cNvPr id="26" name="图片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62530" y="4570220"/>
              <a:ext cx="797322" cy="1228307"/>
            </a:xfrm>
            <a:prstGeom prst="rect">
              <a:avLst/>
            </a:prstGeom>
          </p:spPr>
        </p:pic>
        <p:pic>
          <p:nvPicPr>
            <p:cNvPr id="27" name="图片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2339" y="2347741"/>
              <a:ext cx="1247977" cy="1035112"/>
            </a:xfrm>
            <a:prstGeom prst="rect">
              <a:avLst/>
            </a:prstGeom>
          </p:spPr>
        </p:pic>
        <p:pic>
          <p:nvPicPr>
            <p:cNvPr id="28" name="图片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6741" y="2347741"/>
              <a:ext cx="990878" cy="1021524"/>
            </a:xfrm>
            <a:prstGeom prst="rect">
              <a:avLst/>
            </a:prstGeom>
          </p:spPr>
        </p:pic>
        <p:sp>
          <p:nvSpPr>
            <p:cNvPr id="29" name="TextBox 6"/>
            <p:cNvSpPr txBox="1"/>
            <p:nvPr/>
          </p:nvSpPr>
          <p:spPr>
            <a:xfrm>
              <a:off x="2736048" y="6362164"/>
              <a:ext cx="4272032" cy="626380"/>
            </a:xfrm>
            <a:prstGeom prst="rect">
              <a:avLst/>
            </a:prstGeom>
            <a:noFill/>
          </p:spPr>
          <p:txBody>
            <a:bodyPr wrap="square" rtlCol="0">
              <a:spAutoFit/>
            </a:bodyPr>
            <a:lstStyle/>
            <a:p>
              <a:pPr algn="ctr"/>
              <a:r>
                <a:rPr lang="zh-CN" altLang="en-US" sz="2400" dirty="0"/>
                <a:t>计算摄像学</a:t>
              </a:r>
            </a:p>
          </p:txBody>
        </p:sp>
        <p:pic>
          <p:nvPicPr>
            <p:cNvPr id="30" name="图片 29"/>
            <p:cNvPicPr>
              <a:picLocks noChangeAspect="1"/>
            </p:cNvPicPr>
            <p:nvPr/>
          </p:nvPicPr>
          <p:blipFill>
            <a:blip r:embed="rId12"/>
            <a:stretch>
              <a:fillRect/>
            </a:stretch>
          </p:blipFill>
          <p:spPr>
            <a:xfrm>
              <a:off x="4709487" y="5571408"/>
              <a:ext cx="1009566" cy="771333"/>
            </a:xfrm>
            <a:prstGeom prst="rect">
              <a:avLst/>
            </a:prstGeom>
          </p:spPr>
        </p:pic>
        <p:pic>
          <p:nvPicPr>
            <p:cNvPr id="31" name="图片 30"/>
            <p:cNvPicPr>
              <a:picLocks noChangeAspect="1"/>
            </p:cNvPicPr>
            <p:nvPr/>
          </p:nvPicPr>
          <p:blipFill>
            <a:blip r:embed="rId13"/>
            <a:stretch>
              <a:fillRect/>
            </a:stretch>
          </p:blipFill>
          <p:spPr>
            <a:xfrm>
              <a:off x="3620962" y="5509280"/>
              <a:ext cx="899012" cy="925260"/>
            </a:xfrm>
            <a:prstGeom prst="rect">
              <a:avLst/>
            </a:prstGeom>
          </p:spPr>
        </p:pic>
        <p:sp>
          <p:nvSpPr>
            <p:cNvPr id="32" name="右箭头 31"/>
            <p:cNvSpPr/>
            <p:nvPr/>
          </p:nvSpPr>
          <p:spPr>
            <a:xfrm rot="16200000" flipH="1">
              <a:off x="4255115" y="4879714"/>
              <a:ext cx="945865" cy="28803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17536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a:xfrm>
            <a:off x="457200" y="1600200"/>
            <a:ext cx="8686800" cy="4525963"/>
          </a:xfrm>
        </p:spPr>
        <p:txBody>
          <a:bodyPr>
            <a:normAutofit/>
          </a:bodyPr>
          <a:lstStyle/>
          <a:p>
            <a:r>
              <a:rPr lang="en-US" altLang="zh-CN" b="1" dirty="0"/>
              <a:t>3.2.1 </a:t>
            </a:r>
            <a:r>
              <a:rPr lang="zh-CN" altLang="en-US" b="1" dirty="0"/>
              <a:t>城市大数据</a:t>
            </a:r>
            <a:endParaRPr lang="en-US" altLang="zh-CN" b="1" dirty="0"/>
          </a:p>
          <a:p>
            <a:pPr lvl="1"/>
            <a:r>
              <a:rPr lang="zh-CN" altLang="en-US" dirty="0"/>
              <a:t>物联网等技术的日趋普及使得各种大数据在城市里悄然而生，如交通流、气象数据、道路网、三维模型、兴趣点、移动轨迹和社交媒体等。</a:t>
            </a:r>
            <a:endParaRPr lang="en-US" altLang="zh-CN" dirty="0"/>
          </a:p>
          <a:p>
            <a:pPr lvl="1"/>
            <a:r>
              <a:rPr lang="zh-CN" altLang="en-US" dirty="0"/>
              <a:t>三维建模、交通可视化、城市规划、社交网络</a:t>
            </a:r>
            <a:r>
              <a:rPr lang="en-US" altLang="zh-CN" dirty="0"/>
              <a:t>…</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59</a:t>
            </a:fld>
            <a:endParaRPr lang="zh-CN" altLang="en-US"/>
          </a:p>
        </p:txBody>
      </p:sp>
      <p:pic>
        <p:nvPicPr>
          <p:cNvPr id="7" name="图片 6"/>
          <p:cNvPicPr>
            <a:picLocks noChangeAspect="1"/>
          </p:cNvPicPr>
          <p:nvPr/>
        </p:nvPicPr>
        <p:blipFill>
          <a:blip r:embed="rId3"/>
          <a:stretch>
            <a:fillRect/>
          </a:stretch>
        </p:blipFill>
        <p:spPr>
          <a:xfrm>
            <a:off x="141494" y="4462809"/>
            <a:ext cx="2256955" cy="2051132"/>
          </a:xfrm>
          <a:prstGeom prst="rect">
            <a:avLst/>
          </a:prstGeom>
        </p:spPr>
      </p:pic>
      <p:pic>
        <p:nvPicPr>
          <p:cNvPr id="8" name="图片 7"/>
          <p:cNvPicPr>
            <a:picLocks noChangeAspect="1"/>
          </p:cNvPicPr>
          <p:nvPr/>
        </p:nvPicPr>
        <p:blipFill>
          <a:blip r:embed="rId4"/>
          <a:stretch>
            <a:fillRect/>
          </a:stretch>
        </p:blipFill>
        <p:spPr>
          <a:xfrm>
            <a:off x="2475778" y="4508719"/>
            <a:ext cx="3390302" cy="2030193"/>
          </a:xfrm>
          <a:prstGeom prst="rect">
            <a:avLst/>
          </a:prstGeom>
        </p:spPr>
      </p:pic>
      <p:pic>
        <p:nvPicPr>
          <p:cNvPr id="9" name="图片 8"/>
          <p:cNvPicPr>
            <a:picLocks noChangeAspect="1"/>
          </p:cNvPicPr>
          <p:nvPr/>
        </p:nvPicPr>
        <p:blipFill>
          <a:blip r:embed="rId5"/>
          <a:stretch>
            <a:fillRect/>
          </a:stretch>
        </p:blipFill>
        <p:spPr>
          <a:xfrm>
            <a:off x="5943409" y="4482286"/>
            <a:ext cx="3096344" cy="203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与其他学科关系</a:t>
            </a:r>
          </a:p>
        </p:txBody>
      </p:sp>
      <p:sp>
        <p:nvSpPr>
          <p:cNvPr id="3" name="内容占位符 2"/>
          <p:cNvSpPr>
            <a:spLocks noGrp="1"/>
          </p:cNvSpPr>
          <p:nvPr>
            <p:ph idx="1"/>
          </p:nvPr>
        </p:nvSpPr>
        <p:spPr>
          <a:xfrm>
            <a:off x="457200" y="1600200"/>
            <a:ext cx="8435280" cy="4525963"/>
          </a:xfrm>
        </p:spPr>
        <p:txBody>
          <a:bodyPr>
            <a:normAutofit/>
          </a:bodyPr>
          <a:lstStyle/>
          <a:p>
            <a:r>
              <a:rPr lang="zh-CN" altLang="en-US" b="1" dirty="0"/>
              <a:t>计算机图形学</a:t>
            </a:r>
            <a:r>
              <a:rPr lang="en-US" altLang="zh-CN" b="1" dirty="0"/>
              <a:t>/</a:t>
            </a:r>
            <a:r>
              <a:rPr lang="zh-CN" altLang="en-US" b="1" dirty="0"/>
              <a:t>计算机视觉</a:t>
            </a:r>
            <a:r>
              <a:rPr lang="en-US" altLang="zh-CN" b="1" dirty="0"/>
              <a:t>/</a:t>
            </a:r>
            <a:r>
              <a:rPr lang="zh-CN" altLang="en-US" b="1" dirty="0"/>
              <a:t>图像处理</a:t>
            </a:r>
          </a:p>
        </p:txBody>
      </p:sp>
      <p:sp>
        <p:nvSpPr>
          <p:cNvPr id="8" name="灯片编号占位符 7"/>
          <p:cNvSpPr>
            <a:spLocks noGrp="1"/>
          </p:cNvSpPr>
          <p:nvPr>
            <p:ph type="sldNum" sz="quarter" idx="12"/>
          </p:nvPr>
        </p:nvSpPr>
        <p:spPr/>
        <p:txBody>
          <a:bodyPr/>
          <a:lstStyle/>
          <a:p>
            <a:fld id="{0C913308-F349-4B6D-A68A-DD1791B4A57B}" type="slidenum">
              <a:rPr lang="zh-CN" altLang="en-US" smtClean="0"/>
              <a:t>6</a:t>
            </a:fld>
            <a:endParaRPr lang="zh-CN" altLang="en-US"/>
          </a:p>
        </p:txBody>
      </p:sp>
      <p:grpSp>
        <p:nvGrpSpPr>
          <p:cNvPr id="9" name="组合 8"/>
          <p:cNvGrpSpPr/>
          <p:nvPr/>
        </p:nvGrpSpPr>
        <p:grpSpPr>
          <a:xfrm>
            <a:off x="642391" y="2602095"/>
            <a:ext cx="8064897" cy="4119380"/>
            <a:chOff x="323527" y="2319069"/>
            <a:chExt cx="8657950" cy="4422299"/>
          </a:xfrm>
        </p:grpSpPr>
        <p:pic>
          <p:nvPicPr>
            <p:cNvPr id="10" name="图片 9"/>
            <p:cNvPicPr>
              <a:picLocks noChangeAspect="1"/>
            </p:cNvPicPr>
            <p:nvPr/>
          </p:nvPicPr>
          <p:blipFill>
            <a:blip r:embed="rId3"/>
            <a:stretch>
              <a:fillRect/>
            </a:stretch>
          </p:blipFill>
          <p:spPr>
            <a:xfrm>
              <a:off x="3419872" y="3137200"/>
              <a:ext cx="5561605" cy="2593753"/>
            </a:xfrm>
            <a:prstGeom prst="rect">
              <a:avLst/>
            </a:prstGeom>
          </p:spPr>
        </p:pic>
        <p:pic>
          <p:nvPicPr>
            <p:cNvPr id="11" name="图片 10"/>
            <p:cNvPicPr>
              <a:picLocks noChangeAspect="1"/>
            </p:cNvPicPr>
            <p:nvPr/>
          </p:nvPicPr>
          <p:blipFill>
            <a:blip r:embed="rId4"/>
            <a:stretch>
              <a:fillRect/>
            </a:stretch>
          </p:blipFill>
          <p:spPr>
            <a:xfrm>
              <a:off x="323528" y="3497240"/>
              <a:ext cx="2870367" cy="1429389"/>
            </a:xfrm>
            <a:prstGeom prst="rect">
              <a:avLst/>
            </a:prstGeom>
          </p:spPr>
        </p:pic>
        <p:sp>
          <p:nvSpPr>
            <p:cNvPr id="12" name="文本框 11"/>
            <p:cNvSpPr txBox="1"/>
            <p:nvPr/>
          </p:nvSpPr>
          <p:spPr>
            <a:xfrm>
              <a:off x="4283968" y="5054120"/>
              <a:ext cx="1368152" cy="883476"/>
            </a:xfrm>
            <a:prstGeom prst="rect">
              <a:avLst/>
            </a:prstGeom>
            <a:solidFill>
              <a:schemeClr val="bg1"/>
            </a:solidFill>
          </p:spPr>
          <p:txBody>
            <a:bodyPr wrap="square" rtlCol="0">
              <a:spAutoFit/>
            </a:bodyPr>
            <a:lstStyle/>
            <a:p>
              <a:pPr algn="ctr"/>
              <a:r>
                <a:rPr lang="zh-CN" altLang="en-US" sz="2400" dirty="0"/>
                <a:t>光学</a:t>
              </a:r>
            </a:p>
            <a:p>
              <a:pPr algn="ctr"/>
              <a:r>
                <a:rPr lang="zh-CN" altLang="en-US" sz="2400" dirty="0"/>
                <a:t>系统</a:t>
              </a:r>
            </a:p>
          </p:txBody>
        </p:sp>
        <p:sp>
          <p:nvSpPr>
            <p:cNvPr id="13" name="文本框 12"/>
            <p:cNvSpPr txBox="1"/>
            <p:nvPr/>
          </p:nvSpPr>
          <p:spPr>
            <a:xfrm>
              <a:off x="6815553" y="5054120"/>
              <a:ext cx="1961204" cy="883476"/>
            </a:xfrm>
            <a:prstGeom prst="rect">
              <a:avLst/>
            </a:prstGeom>
            <a:solidFill>
              <a:schemeClr val="bg1"/>
            </a:solidFill>
          </p:spPr>
          <p:txBody>
            <a:bodyPr wrap="square" rtlCol="0">
              <a:spAutoFit/>
            </a:bodyPr>
            <a:lstStyle/>
            <a:p>
              <a:pPr algn="ctr"/>
              <a:r>
                <a:rPr lang="zh-CN" altLang="en-US" sz="2400" dirty="0"/>
                <a:t>感知</a:t>
              </a:r>
            </a:p>
            <a:p>
              <a:pPr algn="ctr"/>
              <a:r>
                <a:rPr lang="zh-CN" altLang="en-US" sz="2400" dirty="0"/>
                <a:t>系统</a:t>
              </a:r>
            </a:p>
          </p:txBody>
        </p:sp>
        <p:sp>
          <p:nvSpPr>
            <p:cNvPr id="14" name="文本框 13"/>
            <p:cNvSpPr txBox="1"/>
            <p:nvPr/>
          </p:nvSpPr>
          <p:spPr>
            <a:xfrm>
              <a:off x="1115617" y="5067181"/>
              <a:ext cx="1440159" cy="883476"/>
            </a:xfrm>
            <a:prstGeom prst="rect">
              <a:avLst/>
            </a:prstGeom>
            <a:solidFill>
              <a:schemeClr val="bg1"/>
            </a:solidFill>
          </p:spPr>
          <p:txBody>
            <a:bodyPr wrap="square" rtlCol="0">
              <a:spAutoFit/>
            </a:bodyPr>
            <a:lstStyle/>
            <a:p>
              <a:pPr algn="ctr"/>
              <a:r>
                <a:rPr lang="zh-CN" altLang="en-US" sz="2400" dirty="0"/>
                <a:t>物理</a:t>
              </a:r>
            </a:p>
            <a:p>
              <a:pPr algn="ctr"/>
              <a:r>
                <a:rPr lang="zh-CN" altLang="en-US" sz="2400" dirty="0"/>
                <a:t>系统</a:t>
              </a:r>
            </a:p>
          </p:txBody>
        </p:sp>
        <p:sp>
          <p:nvSpPr>
            <p:cNvPr id="15" name="文本框 14"/>
            <p:cNvSpPr txBox="1"/>
            <p:nvPr/>
          </p:nvSpPr>
          <p:spPr>
            <a:xfrm>
              <a:off x="1038631" y="6104800"/>
              <a:ext cx="1440159" cy="4908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世界</a:t>
              </a:r>
            </a:p>
          </p:txBody>
        </p:sp>
        <p:sp>
          <p:nvSpPr>
            <p:cNvPr id="16" name="文本框 15"/>
            <p:cNvSpPr txBox="1"/>
            <p:nvPr/>
          </p:nvSpPr>
          <p:spPr>
            <a:xfrm>
              <a:off x="4283968" y="6112460"/>
              <a:ext cx="1440159" cy="4908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眼睛</a:t>
              </a:r>
            </a:p>
          </p:txBody>
        </p:sp>
        <p:sp>
          <p:nvSpPr>
            <p:cNvPr id="17" name="文本框 16"/>
            <p:cNvSpPr txBox="1"/>
            <p:nvPr/>
          </p:nvSpPr>
          <p:spPr>
            <a:xfrm>
              <a:off x="7020273" y="6093296"/>
              <a:ext cx="1440159" cy="4908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大脑</a:t>
              </a:r>
            </a:p>
          </p:txBody>
        </p:sp>
        <p:pic>
          <p:nvPicPr>
            <p:cNvPr id="18" name="图片 17"/>
            <p:cNvPicPr>
              <a:picLocks noChangeAspect="1"/>
            </p:cNvPicPr>
            <p:nvPr/>
          </p:nvPicPr>
          <p:blipFill>
            <a:blip r:embed="rId5"/>
            <a:stretch>
              <a:fillRect/>
            </a:stretch>
          </p:blipFill>
          <p:spPr>
            <a:xfrm>
              <a:off x="5076056" y="2708046"/>
              <a:ext cx="1173436" cy="886695"/>
            </a:xfrm>
            <a:prstGeom prst="rect">
              <a:avLst/>
            </a:prstGeom>
            <a:scene3d>
              <a:camera prst="isometricOffAxis1Left"/>
              <a:lightRig rig="threePt" dir="t"/>
            </a:scene3d>
          </p:spPr>
        </p:pic>
        <p:pic>
          <p:nvPicPr>
            <p:cNvPr id="19" name="图片 18"/>
            <p:cNvPicPr>
              <a:picLocks noChangeAspect="1"/>
            </p:cNvPicPr>
            <p:nvPr/>
          </p:nvPicPr>
          <p:blipFill>
            <a:blip r:embed="rId6"/>
            <a:stretch>
              <a:fillRect/>
            </a:stretch>
          </p:blipFill>
          <p:spPr>
            <a:xfrm>
              <a:off x="5805749" y="3183889"/>
              <a:ext cx="576065" cy="909979"/>
            </a:xfrm>
            <a:prstGeom prst="rect">
              <a:avLst/>
            </a:prstGeom>
            <a:scene3d>
              <a:camera prst="isometricOffAxis1Left"/>
              <a:lightRig rig="threePt" dir="t"/>
            </a:scene3d>
          </p:spPr>
        </p:pic>
        <p:sp>
          <p:nvSpPr>
            <p:cNvPr id="20" name="右大括号 19"/>
            <p:cNvSpPr/>
            <p:nvPr/>
          </p:nvSpPr>
          <p:spPr>
            <a:xfrm rot="16200000">
              <a:off x="3032050" y="-255781"/>
              <a:ext cx="333253" cy="548295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右大括号 21"/>
            <p:cNvSpPr/>
            <p:nvPr/>
          </p:nvSpPr>
          <p:spPr>
            <a:xfrm rot="16200000">
              <a:off x="7104416" y="1154805"/>
              <a:ext cx="335768" cy="266429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4" name="对象 23"/>
            <p:cNvGraphicFramePr>
              <a:graphicFrameLocks noChangeAspect="1"/>
            </p:cNvGraphicFramePr>
            <p:nvPr/>
          </p:nvGraphicFramePr>
          <p:xfrm>
            <a:off x="7594512" y="2866491"/>
            <a:ext cx="596970" cy="271977"/>
          </p:xfrm>
          <a:graphic>
            <a:graphicData uri="http://schemas.openxmlformats.org/presentationml/2006/ole">
              <mc:AlternateContent xmlns:mc="http://schemas.openxmlformats.org/markup-compatibility/2006">
                <mc:Choice xmlns:v="urn:schemas-microsoft-com:vml" Requires="v">
                  <p:oleObj name="Image" r:id="rId7" imgW="4810125" imgH="2190750" progId="Photoshop.Image.13">
                    <p:embed/>
                  </p:oleObj>
                </mc:Choice>
                <mc:Fallback>
                  <p:oleObj name="Image" r:id="rId7" imgW="4810125" imgH="2190750" progId="Photoshop.Image.13">
                    <p:embed/>
                    <p:pic>
                      <p:nvPicPr>
                        <p:cNvPr id="24" name="对象 23"/>
                        <p:cNvPicPr/>
                        <p:nvPr/>
                      </p:nvPicPr>
                      <p:blipFill>
                        <a:blip r:embed="rId8"/>
                        <a:stretch>
                          <a:fillRect/>
                        </a:stretch>
                      </p:blipFill>
                      <p:spPr>
                        <a:xfrm>
                          <a:off x="7594512" y="2866491"/>
                          <a:ext cx="596970" cy="271977"/>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7621212" y="3253443"/>
            <a:ext cx="1155545" cy="264993"/>
          </p:xfrm>
          <a:graphic>
            <a:graphicData uri="http://schemas.openxmlformats.org/presentationml/2006/ole">
              <mc:AlternateContent xmlns:mc="http://schemas.openxmlformats.org/markup-compatibility/2006">
                <mc:Choice xmlns:v="urn:schemas-microsoft-com:vml" Requires="v">
                  <p:oleObj name="Image" r:id="rId9" imgW="5067300" imgH="1162050" progId="Photoshop.Image.13">
                    <p:embed/>
                  </p:oleObj>
                </mc:Choice>
                <mc:Fallback>
                  <p:oleObj name="Image" r:id="rId9" imgW="5067300" imgH="1162050" progId="Photoshop.Image.13">
                    <p:embed/>
                    <p:pic>
                      <p:nvPicPr>
                        <p:cNvPr id="25" name="对象 24"/>
                        <p:cNvPicPr/>
                        <p:nvPr/>
                      </p:nvPicPr>
                      <p:blipFill>
                        <a:blip r:embed="rId10"/>
                        <a:stretch>
                          <a:fillRect/>
                        </a:stretch>
                      </p:blipFill>
                      <p:spPr>
                        <a:xfrm>
                          <a:off x="7621212" y="3253443"/>
                          <a:ext cx="1155545" cy="264993"/>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8231554" y="2883768"/>
            <a:ext cx="709850" cy="300121"/>
          </p:xfrm>
          <a:graphic>
            <a:graphicData uri="http://schemas.openxmlformats.org/presentationml/2006/ole">
              <mc:AlternateContent xmlns:mc="http://schemas.openxmlformats.org/markup-compatibility/2006">
                <mc:Choice xmlns:v="urn:schemas-microsoft-com:vml" Requires="v">
                  <p:oleObj name="Image" r:id="rId11" imgW="2590800" imgH="1095375" progId="Photoshop.Image.13">
                    <p:embed/>
                  </p:oleObj>
                </mc:Choice>
                <mc:Fallback>
                  <p:oleObj name="Image" r:id="rId11" imgW="2590800" imgH="1095375" progId="Photoshop.Image.13">
                    <p:embed/>
                    <p:pic>
                      <p:nvPicPr>
                        <p:cNvPr id="26" name="对象 25"/>
                        <p:cNvPicPr/>
                        <p:nvPr/>
                      </p:nvPicPr>
                      <p:blipFill>
                        <a:blip r:embed="rId12"/>
                        <a:stretch>
                          <a:fillRect/>
                        </a:stretch>
                      </p:blipFill>
                      <p:spPr>
                        <a:xfrm>
                          <a:off x="8231554" y="2883768"/>
                          <a:ext cx="709850" cy="300121"/>
                        </a:xfrm>
                        <a:prstGeom prst="rect">
                          <a:avLst/>
                        </a:prstGeom>
                      </p:spPr>
                    </p:pic>
                  </p:oleObj>
                </mc:Fallback>
              </mc:AlternateContent>
            </a:graphicData>
          </a:graphic>
        </p:graphicFrame>
        <p:pic>
          <p:nvPicPr>
            <p:cNvPr id="27" name="图片 26"/>
            <p:cNvPicPr>
              <a:picLocks noChangeAspect="1"/>
            </p:cNvPicPr>
            <p:nvPr/>
          </p:nvPicPr>
          <p:blipFill>
            <a:blip r:embed="rId13"/>
            <a:stretch>
              <a:fillRect/>
            </a:stretch>
          </p:blipFill>
          <p:spPr>
            <a:xfrm>
              <a:off x="5553450" y="4551345"/>
              <a:ext cx="696042" cy="662342"/>
            </a:xfrm>
            <a:prstGeom prst="rect">
              <a:avLst/>
            </a:prstGeom>
            <a:scene3d>
              <a:camera prst="isometricOffAxis1Left"/>
              <a:lightRig rig="threePt" dir="t"/>
            </a:scene3d>
          </p:spPr>
        </p:pic>
        <p:sp>
          <p:nvSpPr>
            <p:cNvPr id="28" name="矩形 27"/>
            <p:cNvSpPr/>
            <p:nvPr/>
          </p:nvSpPr>
          <p:spPr>
            <a:xfrm>
              <a:off x="323527" y="2485696"/>
              <a:ext cx="6058287" cy="42556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91842" y="2157717"/>
            <a:ext cx="3010036" cy="457200"/>
          </a:xfrm>
          <a:prstGeom prst="rect">
            <a:avLst/>
          </a:prstGeom>
          <a:solidFill>
            <a:schemeClr val="bg1"/>
          </a:solidFill>
        </p:spPr>
        <p:txBody>
          <a:bodyPr wrap="square" rtlCol="0">
            <a:spAutoFit/>
          </a:bodyPr>
          <a:lstStyle/>
          <a:p>
            <a:pPr algn="ctr"/>
            <a:r>
              <a:rPr lang="zh-CN" altLang="en-US" sz="2400" dirty="0"/>
              <a:t>计算机图形学</a:t>
            </a:r>
          </a:p>
        </p:txBody>
      </p:sp>
      <p:sp>
        <p:nvSpPr>
          <p:cNvPr id="31" name="文本框 30"/>
          <p:cNvSpPr txBox="1"/>
          <p:nvPr/>
        </p:nvSpPr>
        <p:spPr>
          <a:xfrm>
            <a:off x="5594412" y="2146249"/>
            <a:ext cx="3010036" cy="457200"/>
          </a:xfrm>
          <a:prstGeom prst="rect">
            <a:avLst/>
          </a:prstGeom>
          <a:solidFill>
            <a:schemeClr val="bg1"/>
          </a:solidFill>
        </p:spPr>
        <p:txBody>
          <a:bodyPr wrap="square" rtlCol="0">
            <a:spAutoFit/>
          </a:bodyPr>
          <a:lstStyle/>
          <a:p>
            <a:pPr algn="ctr"/>
            <a:r>
              <a:rPr lang="zh-CN" altLang="en-US" sz="2400" dirty="0"/>
              <a:t>计算机视觉</a:t>
            </a:r>
          </a:p>
        </p:txBody>
      </p:sp>
    </p:spTree>
    <p:extLst>
      <p:ext uri="{BB962C8B-B14F-4D97-AF65-F5344CB8AC3E}">
        <p14:creationId xmlns:p14="http://schemas.microsoft.com/office/powerpoint/2010/main" val="3635436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3.2.2 </a:t>
            </a:r>
            <a:r>
              <a:rPr lang="zh-CN" altLang="en-US" b="1" dirty="0"/>
              <a:t>城市大数据</a:t>
            </a:r>
            <a:endParaRPr lang="en-US" altLang="zh-CN" b="1" dirty="0"/>
          </a:p>
          <a:p>
            <a:pPr lvl="1"/>
            <a:r>
              <a:rPr lang="zh-CN" altLang="en-US" b="1" dirty="0"/>
              <a:t>三维建模</a:t>
            </a:r>
            <a:endParaRPr lang="en-US" altLang="zh-CN" b="1" dirty="0"/>
          </a:p>
          <a:p>
            <a:pPr lvl="2"/>
            <a:r>
              <a:rPr lang="zh-CN" altLang="en-US" dirty="0"/>
              <a:t>通过车载</a:t>
            </a:r>
            <a:r>
              <a:rPr lang="en-US" altLang="zh-CN" dirty="0"/>
              <a:t>/</a:t>
            </a:r>
            <a:r>
              <a:rPr lang="zh-CN" altLang="en-US" dirty="0"/>
              <a:t>机载扫描、影像等方式重建建筑、道路、植被等的</a:t>
            </a:r>
            <a:r>
              <a:rPr lang="zh-CN" altLang="en-US"/>
              <a:t>三维模型。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60</a:t>
            </a:fld>
            <a:endParaRPr lang="zh-CN" altLang="en-US"/>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4942" y="5135389"/>
            <a:ext cx="4644008" cy="1652007"/>
          </a:xfrm>
          <a:prstGeom prst="rect">
            <a:avLst/>
          </a:prstGeom>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471" y="3216692"/>
            <a:ext cx="2219325"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p:nvPr/>
        </p:nvGrpSpPr>
        <p:grpSpPr>
          <a:xfrm>
            <a:off x="-12922" y="3216692"/>
            <a:ext cx="6566122" cy="3526248"/>
            <a:chOff x="179512" y="1892129"/>
            <a:chExt cx="9032552" cy="4850811"/>
          </a:xfrm>
        </p:grpSpPr>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462754"/>
              <a:ext cx="8156401" cy="425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84368" y="1892129"/>
              <a:ext cx="1056209" cy="1141250"/>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544" y="2060848"/>
              <a:ext cx="882025" cy="1381634"/>
            </a:xfrm>
            <a:prstGeom prst="rect">
              <a:avLst/>
            </a:prstGeom>
          </p:spPr>
        </p:pic>
        <p:pic>
          <p:nvPicPr>
            <p:cNvPr id="18"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12" y="5701679"/>
              <a:ext cx="942975"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7956376" y="5909085"/>
              <a:ext cx="1255688" cy="833855"/>
            </a:xfrm>
            <a:prstGeom prst="rect">
              <a:avLst/>
            </a:prstGeom>
          </p:spPr>
        </p:pic>
        <p:sp>
          <p:nvSpPr>
            <p:cNvPr id="20" name="文本框 19"/>
            <p:cNvSpPr txBox="1"/>
            <p:nvPr/>
          </p:nvSpPr>
          <p:spPr>
            <a:xfrm>
              <a:off x="1353820" y="2616835"/>
              <a:ext cx="2930525" cy="368300"/>
            </a:xfrm>
            <a:prstGeom prst="rect">
              <a:avLst/>
            </a:prstGeom>
            <a:noFill/>
          </p:spPr>
          <p:txBody>
            <a:bodyPr wrap="square" rtlCol="0">
              <a:spAutoFit/>
            </a:bodyPr>
            <a:lstStyle/>
            <a:p>
              <a:endParaRPr lang="zh-CN" altLang="en-US"/>
            </a:p>
          </p:txBody>
        </p:sp>
      </p:grpSp>
    </p:spTree>
    <p:extLst>
      <p:ext uri="{BB962C8B-B14F-4D97-AF65-F5344CB8AC3E}">
        <p14:creationId xmlns:p14="http://schemas.microsoft.com/office/powerpoint/2010/main" val="2075466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3.2.1 </a:t>
            </a:r>
            <a:r>
              <a:rPr lang="zh-CN" altLang="en-US" b="1" dirty="0"/>
              <a:t>城市大数据</a:t>
            </a:r>
            <a:endParaRPr lang="en-US" altLang="zh-CN" b="1" dirty="0"/>
          </a:p>
          <a:p>
            <a:pPr lvl="1"/>
            <a:r>
              <a:rPr lang="zh-CN" altLang="en-US" b="1" dirty="0"/>
              <a:t>三维建模挑战</a:t>
            </a:r>
            <a:endParaRPr lang="en-US" altLang="zh-CN" b="1" dirty="0"/>
          </a:p>
          <a:p>
            <a:pPr lvl="2"/>
            <a:r>
              <a:rPr lang="zh-CN" altLang="en-US" dirty="0"/>
              <a:t>完全自动化</a:t>
            </a:r>
          </a:p>
          <a:p>
            <a:pPr lvl="2"/>
            <a:r>
              <a:rPr lang="zh-CN" altLang="en-US" dirty="0"/>
              <a:t>高质量</a:t>
            </a:r>
          </a:p>
          <a:p>
            <a:pPr lvl="2"/>
            <a:r>
              <a:rPr lang="zh-CN" altLang="en-US" dirty="0"/>
              <a:t>高适应性</a:t>
            </a:r>
          </a:p>
          <a:p>
            <a:pPr lvl="2"/>
            <a:r>
              <a:rPr lang="zh-CN" altLang="en-US" dirty="0"/>
              <a:t>不受数据噪音的影响</a:t>
            </a:r>
          </a:p>
          <a:p>
            <a:pPr lvl="2"/>
            <a:r>
              <a:rPr lang="zh-CN" altLang="en-US" dirty="0"/>
              <a:t>动态展示城市变迁</a:t>
            </a:r>
            <a:endParaRPr lang="en-US" altLang="zh-CN" dirty="0"/>
          </a:p>
          <a:p>
            <a:pPr lvl="2"/>
            <a:r>
              <a:rPr lang="en-US" altLang="zh-CN" dirty="0"/>
              <a:t>…</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61</a:t>
            </a:fld>
            <a:endParaRPr lang="zh-CN" altLang="en-US"/>
          </a:p>
        </p:txBody>
      </p:sp>
      <p:pic>
        <p:nvPicPr>
          <p:cNvPr id="4" name="图片 3"/>
          <p:cNvPicPr>
            <a:picLocks noChangeAspect="1"/>
          </p:cNvPicPr>
          <p:nvPr/>
        </p:nvPicPr>
        <p:blipFill>
          <a:blip r:embed="rId3"/>
          <a:stretch>
            <a:fillRect/>
          </a:stretch>
        </p:blipFill>
        <p:spPr>
          <a:xfrm>
            <a:off x="5426725" y="4621292"/>
            <a:ext cx="3474945" cy="173938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5729" y="1871084"/>
            <a:ext cx="3525942" cy="2245776"/>
          </a:xfrm>
          <a:prstGeom prst="rect">
            <a:avLst/>
          </a:prstGeom>
        </p:spPr>
      </p:pic>
    </p:spTree>
    <p:extLst>
      <p:ext uri="{BB962C8B-B14F-4D97-AF65-F5344CB8AC3E}">
        <p14:creationId xmlns:p14="http://schemas.microsoft.com/office/powerpoint/2010/main" val="167033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3.2.1 </a:t>
            </a:r>
            <a:r>
              <a:rPr lang="zh-CN" altLang="en-US" b="1" dirty="0"/>
              <a:t>城市大数据</a:t>
            </a:r>
            <a:endParaRPr lang="en-US" altLang="zh-CN" b="1" dirty="0"/>
          </a:p>
          <a:p>
            <a:pPr lvl="1"/>
            <a:r>
              <a:rPr lang="zh-CN" altLang="en-US" b="1" dirty="0"/>
              <a:t>三维建模主要方法</a:t>
            </a:r>
            <a:endParaRPr lang="en-US" altLang="zh-CN" b="1" dirty="0"/>
          </a:p>
          <a:p>
            <a:pPr lvl="2"/>
            <a:r>
              <a:rPr lang="zh-CN" altLang="en-US" b="1" dirty="0"/>
              <a:t>正向过程建模</a:t>
            </a:r>
            <a:r>
              <a:rPr lang="zh-CN" altLang="en-US" dirty="0"/>
              <a:t>：通过固定的语法规则进行建筑单元的重建。</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62</a:t>
            </a:fld>
            <a:endParaRPr lang="zh-CN" altLang="en-US"/>
          </a:p>
        </p:txBody>
      </p:sp>
      <p:grpSp>
        <p:nvGrpSpPr>
          <p:cNvPr id="10" name="组合 9"/>
          <p:cNvGrpSpPr/>
          <p:nvPr/>
        </p:nvGrpSpPr>
        <p:grpSpPr>
          <a:xfrm>
            <a:off x="41404" y="3717032"/>
            <a:ext cx="9214381" cy="3008183"/>
            <a:chOff x="-1794831" y="2348880"/>
            <a:chExt cx="12618548" cy="4119528"/>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92" y="4509120"/>
              <a:ext cx="4418393" cy="195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93" y="2348880"/>
              <a:ext cx="2785442" cy="1960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4054" y="2385924"/>
              <a:ext cx="1443930" cy="462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20777" y="2904552"/>
              <a:ext cx="1570484" cy="66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10880" y="3645024"/>
              <a:ext cx="1676806"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8"/>
            <p:cNvSpPr txBox="1"/>
            <p:nvPr/>
          </p:nvSpPr>
          <p:spPr>
            <a:xfrm>
              <a:off x="-1794831" y="3598796"/>
              <a:ext cx="2235757" cy="1390890"/>
            </a:xfrm>
            <a:prstGeom prst="rect">
              <a:avLst/>
            </a:prstGeom>
            <a:noFill/>
          </p:spPr>
          <p:txBody>
            <a:bodyPr wrap="square" rtlCol="0">
              <a:spAutoFit/>
            </a:bodyPr>
            <a:lstStyle/>
            <a:p>
              <a:r>
                <a:rPr lang="en-US" altLang="zh-CN" sz="2000" dirty="0"/>
                <a:t>Parish et al., </a:t>
              </a:r>
              <a:r>
                <a:rPr lang="en-US" altLang="zh-CN" sz="2000" i="1" dirty="0" err="1"/>
                <a:t>Siggraph</a:t>
              </a:r>
              <a:r>
                <a:rPr lang="en-US" altLang="zh-CN" sz="2000" i="1" dirty="0"/>
                <a:t> 2001</a:t>
              </a:r>
              <a:endParaRPr lang="zh-CN" altLang="en-US" sz="2000" i="1" dirty="0"/>
            </a:p>
          </p:txBody>
        </p:sp>
        <p:pic>
          <p:nvPicPr>
            <p:cNvPr id="1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7607" y="4958131"/>
              <a:ext cx="3778495" cy="150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6695" y="2430370"/>
              <a:ext cx="4009173" cy="142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60068" y="3859600"/>
              <a:ext cx="2940918" cy="115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2"/>
            <p:cNvSpPr txBox="1"/>
            <p:nvPr/>
          </p:nvSpPr>
          <p:spPr>
            <a:xfrm>
              <a:off x="8706240" y="3645024"/>
              <a:ext cx="2117477" cy="1390890"/>
            </a:xfrm>
            <a:prstGeom prst="rect">
              <a:avLst/>
            </a:prstGeom>
            <a:noFill/>
          </p:spPr>
          <p:txBody>
            <a:bodyPr wrap="square" rtlCol="0">
              <a:spAutoFit/>
            </a:bodyPr>
            <a:lstStyle/>
            <a:p>
              <a:r>
                <a:rPr lang="en-US" altLang="zh-CN" sz="2000" dirty="0"/>
                <a:t>Muller et al., </a:t>
              </a:r>
              <a:r>
                <a:rPr lang="en-US" altLang="zh-CN" sz="2000" i="1" dirty="0" err="1"/>
                <a:t>Siggraph</a:t>
              </a:r>
              <a:r>
                <a:rPr lang="en-US" altLang="zh-CN" sz="2000" i="1" dirty="0"/>
                <a:t> 2006</a:t>
              </a:r>
              <a:endParaRPr lang="zh-CN" altLang="en-US" sz="2000" i="1" dirty="0"/>
            </a:p>
          </p:txBody>
        </p:sp>
      </p:grpSp>
    </p:spTree>
    <p:extLst>
      <p:ext uri="{BB962C8B-B14F-4D97-AF65-F5344CB8AC3E}">
        <p14:creationId xmlns:p14="http://schemas.microsoft.com/office/powerpoint/2010/main" val="1971883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3.2.1 </a:t>
            </a:r>
            <a:r>
              <a:rPr lang="zh-CN" altLang="en-US" b="1" dirty="0"/>
              <a:t>城市大数据</a:t>
            </a:r>
            <a:endParaRPr lang="en-US" altLang="zh-CN" b="1" dirty="0"/>
          </a:p>
          <a:p>
            <a:pPr lvl="1"/>
            <a:r>
              <a:rPr lang="zh-CN" altLang="en-US" b="1" dirty="0"/>
              <a:t>三维建模主要方法</a:t>
            </a:r>
            <a:endParaRPr lang="en-US" altLang="zh-CN" b="1" dirty="0"/>
          </a:p>
          <a:p>
            <a:pPr lvl="2"/>
            <a:r>
              <a:rPr lang="zh-CN" altLang="en-US" b="1" dirty="0"/>
              <a:t>逆向过程建模</a:t>
            </a:r>
            <a:r>
              <a:rPr lang="zh-CN" altLang="en-US" dirty="0"/>
              <a:t>：通过获取建筑物表面视觉信息进行三维重建。</a:t>
            </a:r>
          </a:p>
          <a:p>
            <a:pPr lvl="2"/>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63</a:t>
            </a:fld>
            <a:endParaRPr lang="zh-CN" altLang="en-US"/>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501008"/>
            <a:ext cx="6761710" cy="2929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0031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020073" y="4480079"/>
            <a:ext cx="7139136" cy="2349006"/>
          </a:xfrm>
          <a:prstGeom prst="rect">
            <a:avLst/>
          </a:prstGeom>
        </p:spPr>
      </p:pic>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3.2.2 </a:t>
            </a:r>
            <a:r>
              <a:rPr lang="zh-CN" altLang="en-US" b="1" dirty="0"/>
              <a:t>海量图像</a:t>
            </a:r>
            <a:r>
              <a:rPr lang="en-US" altLang="zh-CN" b="1" dirty="0"/>
              <a:t>/</a:t>
            </a:r>
            <a:r>
              <a:rPr lang="zh-CN" altLang="en-US" b="1" dirty="0"/>
              <a:t>视频处理</a:t>
            </a:r>
            <a:endParaRPr lang="en-US" altLang="zh-CN" b="1" dirty="0"/>
          </a:p>
          <a:p>
            <a:pPr lvl="1"/>
            <a:r>
              <a:rPr lang="zh-CN" altLang="en-US" dirty="0"/>
              <a:t>海量图像</a:t>
            </a:r>
            <a:r>
              <a:rPr lang="en-US" altLang="zh-CN" dirty="0"/>
              <a:t>/</a:t>
            </a:r>
            <a:r>
              <a:rPr lang="zh-CN" altLang="en-US" dirty="0"/>
              <a:t>视频的聚集，形成了大数据资源，有效挖掘其中隐藏的价值，成为大数据应用的重要挑战。</a:t>
            </a:r>
            <a:endParaRPr lang="en-US" altLang="zh-CN" dirty="0"/>
          </a:p>
          <a:p>
            <a:pPr lvl="1"/>
            <a:r>
              <a:rPr lang="en-US" altLang="zh-CN" dirty="0"/>
              <a:t>Facebook</a:t>
            </a:r>
            <a:r>
              <a:rPr lang="zh-CN" altLang="en-US" dirty="0"/>
              <a:t>、</a:t>
            </a:r>
            <a:r>
              <a:rPr lang="en-US" altLang="zh-CN" dirty="0"/>
              <a:t>Flickr</a:t>
            </a:r>
            <a:r>
              <a:rPr lang="zh-CN" altLang="en-US" dirty="0"/>
              <a:t>、</a:t>
            </a:r>
            <a:r>
              <a:rPr lang="en-US" altLang="zh-CN" dirty="0" err="1"/>
              <a:t>Youtube</a:t>
            </a:r>
            <a:r>
              <a:rPr lang="zh-CN" altLang="en-US" dirty="0"/>
              <a:t>、</a:t>
            </a:r>
            <a:r>
              <a:rPr lang="en-US" altLang="zh-CN" dirty="0"/>
              <a:t>…</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64</a:t>
            </a:fld>
            <a:endParaRPr lang="zh-CN" altLang="en-US"/>
          </a:p>
        </p:txBody>
      </p:sp>
      <p:pic>
        <p:nvPicPr>
          <p:cNvPr id="4" name="图片 3"/>
          <p:cNvPicPr>
            <a:picLocks noChangeAspect="1"/>
          </p:cNvPicPr>
          <p:nvPr/>
        </p:nvPicPr>
        <p:blipFill>
          <a:blip r:embed="rId4"/>
          <a:stretch>
            <a:fillRect/>
          </a:stretch>
        </p:blipFill>
        <p:spPr>
          <a:xfrm>
            <a:off x="1310766" y="4081543"/>
            <a:ext cx="1872208" cy="1220857"/>
          </a:xfrm>
          <a:prstGeom prst="rect">
            <a:avLst/>
          </a:prstGeom>
        </p:spPr>
      </p:pic>
      <p:grpSp>
        <p:nvGrpSpPr>
          <p:cNvPr id="12" name="组合 11"/>
          <p:cNvGrpSpPr/>
          <p:nvPr/>
        </p:nvGrpSpPr>
        <p:grpSpPr>
          <a:xfrm>
            <a:off x="6444208" y="4253212"/>
            <a:ext cx="2109507" cy="2028614"/>
            <a:chOff x="4589931" y="1879327"/>
            <a:chExt cx="4426087" cy="4256360"/>
          </a:xfrm>
        </p:grpSpPr>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5043" y="1879327"/>
              <a:ext cx="3899953" cy="1841180"/>
            </a:xfrm>
            <a:prstGeom prst="rect">
              <a:avLst/>
            </a:prstGeom>
          </p:spPr>
        </p:pic>
        <p:pic>
          <p:nvPicPr>
            <p:cNvPr id="14" name="图片 13"/>
            <p:cNvPicPr>
              <a:picLocks noChangeAspect="1"/>
            </p:cNvPicPr>
            <p:nvPr/>
          </p:nvPicPr>
          <p:blipFill>
            <a:blip r:embed="rId6"/>
            <a:stretch>
              <a:fillRect/>
            </a:stretch>
          </p:blipFill>
          <p:spPr>
            <a:xfrm>
              <a:off x="4589931" y="3388742"/>
              <a:ext cx="4426087" cy="2746945"/>
            </a:xfrm>
            <a:prstGeom prst="rect">
              <a:avLst/>
            </a:prstGeom>
          </p:spPr>
        </p:pic>
      </p:gr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0073" y="5627218"/>
            <a:ext cx="1226797" cy="1259954"/>
          </a:xfrm>
          <a:prstGeom prst="rect">
            <a:avLst/>
          </a:prstGeom>
        </p:spPr>
      </p:pic>
      <p:pic>
        <p:nvPicPr>
          <p:cNvPr id="16" name="图片 15"/>
          <p:cNvPicPr>
            <a:picLocks noChangeAspect="1"/>
          </p:cNvPicPr>
          <p:nvPr/>
        </p:nvPicPr>
        <p:blipFill rotWithShape="1">
          <a:blip r:embed="rId8" cstate="print">
            <a:extLst>
              <a:ext uri="{28A0092B-C50C-407E-A947-70E740481C1C}">
                <a14:useLocalDpi xmlns:a14="http://schemas.microsoft.com/office/drawing/2010/main" val="0"/>
              </a:ext>
            </a:extLst>
          </a:blip>
          <a:srcRect b="11305"/>
          <a:stretch/>
        </p:blipFill>
        <p:spPr>
          <a:xfrm>
            <a:off x="4186002" y="5604752"/>
            <a:ext cx="1863700" cy="1239752"/>
          </a:xfrm>
          <a:prstGeom prst="rect">
            <a:avLst/>
          </a:prstGeom>
        </p:spPr>
      </p:pic>
    </p:spTree>
    <p:extLst>
      <p:ext uri="{BB962C8B-B14F-4D97-AF65-F5344CB8AC3E}">
        <p14:creationId xmlns:p14="http://schemas.microsoft.com/office/powerpoint/2010/main" val="2317153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3.2.2 </a:t>
            </a:r>
            <a:r>
              <a:rPr lang="zh-CN" altLang="en-US" b="1" dirty="0"/>
              <a:t>海量图像</a:t>
            </a:r>
            <a:r>
              <a:rPr lang="en-US" altLang="zh-CN" b="1" dirty="0"/>
              <a:t>/</a:t>
            </a:r>
            <a:r>
              <a:rPr lang="zh-CN" altLang="en-US" b="1" dirty="0"/>
              <a:t>视频处理</a:t>
            </a:r>
            <a:endParaRPr lang="en-US" altLang="zh-CN" b="1" dirty="0"/>
          </a:p>
          <a:p>
            <a:pPr lvl="1"/>
            <a:r>
              <a:rPr lang="zh-CN" altLang="en-US" dirty="0"/>
              <a:t>应用：照片观光系统</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65</a:t>
            </a:fld>
            <a:endParaRPr lang="zh-CN" altLang="en-US"/>
          </a:p>
        </p:txBody>
      </p:sp>
      <p:sp>
        <p:nvSpPr>
          <p:cNvPr id="17" name="AutoShape 3"/>
          <p:cNvSpPr>
            <a:spLocks noChangeArrowheads="1"/>
          </p:cNvSpPr>
          <p:nvPr/>
        </p:nvSpPr>
        <p:spPr bwMode="auto">
          <a:xfrm>
            <a:off x="3308083" y="3018656"/>
            <a:ext cx="2239963" cy="1143000"/>
          </a:xfrm>
          <a:prstGeom prst="roundRect">
            <a:avLst>
              <a:gd name="adj" fmla="val 16667"/>
            </a:avLst>
          </a:prstGeom>
          <a:solidFill>
            <a:srgbClr val="FFCCCC"/>
          </a:solidFill>
          <a:ln w="38100">
            <a:solidFill>
              <a:schemeClr val="tx1"/>
            </a:solidFill>
            <a:round/>
          </a:ln>
          <a:effectLst>
            <a:outerShdw dist="35921" dir="2700000" algn="ctr" rotWithShape="0">
              <a:schemeClr val="bg2">
                <a:alpha val="50000"/>
              </a:schemeClr>
            </a:outerShdw>
          </a:effectLst>
        </p:spPr>
        <p:txBody>
          <a:bodyPr anchor="ctr"/>
          <a:lstStyle/>
          <a:p>
            <a:pPr algn="ctr"/>
            <a:r>
              <a:rPr lang="zh-CN" altLang="en-US" sz="2400"/>
              <a:t>场景重建</a:t>
            </a:r>
          </a:p>
        </p:txBody>
      </p:sp>
      <p:sp>
        <p:nvSpPr>
          <p:cNvPr id="18" name="AutoShape 4"/>
          <p:cNvSpPr>
            <a:spLocks noChangeArrowheads="1"/>
          </p:cNvSpPr>
          <p:nvPr/>
        </p:nvSpPr>
        <p:spPr bwMode="auto">
          <a:xfrm>
            <a:off x="6965683" y="2390006"/>
            <a:ext cx="1905000" cy="2362200"/>
          </a:xfrm>
          <a:prstGeom prst="roundRect">
            <a:avLst>
              <a:gd name="adj" fmla="val 16667"/>
            </a:avLst>
          </a:prstGeom>
          <a:solidFill>
            <a:srgbClr val="99CCFF"/>
          </a:solidFill>
          <a:ln w="38100">
            <a:solidFill>
              <a:schemeClr val="tx1"/>
            </a:solidFill>
            <a:round/>
          </a:ln>
          <a:effectLst>
            <a:outerShdw dist="35921" dir="2700000" algn="ctr" rotWithShape="0">
              <a:schemeClr val="bg2">
                <a:alpha val="50000"/>
              </a:schemeClr>
            </a:outerShdw>
          </a:effectLst>
        </p:spPr>
        <p:txBody>
          <a:bodyPr anchor="ctr"/>
          <a:lstStyle/>
          <a:p>
            <a:pPr algn="ctr"/>
            <a:endParaRPr lang="en-US" sz="2000" dirty="0"/>
          </a:p>
          <a:p>
            <a:pPr algn="ctr"/>
            <a:endParaRPr lang="en-US" sz="2000" dirty="0"/>
          </a:p>
          <a:p>
            <a:pPr algn="ctr"/>
            <a:endParaRPr lang="en-US" sz="2000" dirty="0"/>
          </a:p>
          <a:p>
            <a:pPr algn="ctr"/>
            <a:endParaRPr lang="en-US" sz="2000" dirty="0"/>
          </a:p>
          <a:p>
            <a:pPr algn="ctr"/>
            <a:r>
              <a:rPr lang="zh-CN" altLang="en-US" sz="2000" dirty="0"/>
              <a:t>照片浏览</a:t>
            </a:r>
          </a:p>
        </p:txBody>
      </p:sp>
      <p:pic>
        <p:nvPicPr>
          <p:cNvPr id="19" name="Picture 5" descr="notre-dame-explo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9033" y="2647181"/>
            <a:ext cx="1600200" cy="120015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6" descr="notre-dame-mont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883" y="2790056"/>
            <a:ext cx="1905000" cy="15795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7"/>
          <p:cNvSpPr txBox="1">
            <a:spLocks noChangeArrowheads="1"/>
          </p:cNvSpPr>
          <p:nvPr/>
        </p:nvSpPr>
        <p:spPr bwMode="auto">
          <a:xfrm>
            <a:off x="587743" y="4369936"/>
            <a:ext cx="109728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t>输入照片</a:t>
            </a:r>
          </a:p>
        </p:txBody>
      </p:sp>
      <p:sp>
        <p:nvSpPr>
          <p:cNvPr id="22" name="AutoShape 8"/>
          <p:cNvSpPr>
            <a:spLocks noChangeArrowheads="1"/>
          </p:cNvSpPr>
          <p:nvPr/>
        </p:nvSpPr>
        <p:spPr bwMode="auto">
          <a:xfrm>
            <a:off x="5948096" y="3323456"/>
            <a:ext cx="685800" cy="547688"/>
          </a:xfrm>
          <a:prstGeom prst="rightArrow">
            <a:avLst>
              <a:gd name="adj1" fmla="val 50148"/>
              <a:gd name="adj2" fmla="val 58841"/>
            </a:avLst>
          </a:prstGeom>
          <a:solidFill>
            <a:srgbClr val="FFFFCC"/>
          </a:solidFill>
          <a:ln w="28575">
            <a:solidFill>
              <a:schemeClr val="tx1"/>
            </a:solidFill>
            <a:miter lim="800000"/>
          </a:ln>
          <a:effectLst>
            <a:outerShdw dist="35921" dir="2700000" algn="ctr" rotWithShape="0">
              <a:schemeClr val="bg2">
                <a:alpha val="50000"/>
              </a:schemeClr>
            </a:outerShdw>
          </a:effectLst>
        </p:spPr>
        <p:txBody>
          <a:bodyPr wrap="none" anchor="ctr"/>
          <a:lstStyle/>
          <a:p>
            <a:endParaRPr lang="zh-CN" altLang="en-US"/>
          </a:p>
        </p:txBody>
      </p:sp>
      <p:sp>
        <p:nvSpPr>
          <p:cNvPr id="23" name="AutoShape 9"/>
          <p:cNvSpPr>
            <a:spLocks noChangeArrowheads="1"/>
          </p:cNvSpPr>
          <p:nvPr/>
        </p:nvSpPr>
        <p:spPr bwMode="auto">
          <a:xfrm>
            <a:off x="2349233" y="3323456"/>
            <a:ext cx="685800" cy="547688"/>
          </a:xfrm>
          <a:prstGeom prst="rightArrow">
            <a:avLst>
              <a:gd name="adj1" fmla="val 50148"/>
              <a:gd name="adj2" fmla="val 58841"/>
            </a:avLst>
          </a:prstGeom>
          <a:solidFill>
            <a:srgbClr val="FFFFCC"/>
          </a:solidFill>
          <a:ln w="28575">
            <a:solidFill>
              <a:schemeClr val="tx1"/>
            </a:solidFill>
            <a:miter lim="800000"/>
          </a:ln>
          <a:effectLst>
            <a:outerShdw dist="35921" dir="2700000" algn="ctr" rotWithShape="0">
              <a:schemeClr val="bg2">
                <a:alpha val="50000"/>
              </a:schemeClr>
            </a:outerShdw>
          </a:effectLst>
        </p:spPr>
        <p:txBody>
          <a:bodyPr wrap="none" anchor="ctr"/>
          <a:lstStyle/>
          <a:p>
            <a:endParaRPr lang="zh-CN" altLang="en-US"/>
          </a:p>
        </p:txBody>
      </p:sp>
      <p:pic>
        <p:nvPicPr>
          <p:cNvPr id="24" name="Picture 13" descr="notre-dame-reconstruc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3664" y="4289648"/>
            <a:ext cx="1828800" cy="13716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8" name="TextBox 14"/>
          <p:cNvSpPr txBox="1"/>
          <p:nvPr/>
        </p:nvSpPr>
        <p:spPr>
          <a:xfrm>
            <a:off x="3103313" y="5845631"/>
            <a:ext cx="2649501" cy="707886"/>
          </a:xfrm>
          <a:prstGeom prst="rect">
            <a:avLst/>
          </a:prstGeom>
          <a:noFill/>
        </p:spPr>
        <p:txBody>
          <a:bodyPr wrap="square" rtlCol="0">
            <a:spAutoFit/>
          </a:bodyPr>
          <a:lstStyle/>
          <a:p>
            <a:pPr algn="ctr"/>
            <a:r>
              <a:rPr lang="en-US" altLang="zh-CN" sz="2000" dirty="0"/>
              <a:t>Noah </a:t>
            </a:r>
            <a:r>
              <a:rPr lang="en-US" altLang="zh-CN" sz="2000" dirty="0" err="1"/>
              <a:t>Snavely</a:t>
            </a:r>
            <a:r>
              <a:rPr lang="en-US" altLang="zh-CN" sz="2000" dirty="0"/>
              <a:t> et al., </a:t>
            </a:r>
            <a:r>
              <a:rPr lang="en-US" altLang="zh-CN" sz="2000" i="1" dirty="0" err="1"/>
              <a:t>Siggraph</a:t>
            </a:r>
            <a:r>
              <a:rPr lang="en-US" altLang="zh-CN" sz="2000" i="1" dirty="0"/>
              <a:t> 2006</a:t>
            </a:r>
            <a:endParaRPr lang="zh-CN" altLang="en-US" sz="2000" i="1" dirty="0"/>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058" y="5009381"/>
            <a:ext cx="2152075" cy="161558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2543" y="5009382"/>
            <a:ext cx="2155963" cy="1615580"/>
          </a:xfrm>
          <a:prstGeom prst="rect">
            <a:avLst/>
          </a:prstGeom>
        </p:spPr>
      </p:pic>
    </p:spTree>
    <p:extLst>
      <p:ext uri="{BB962C8B-B14F-4D97-AF65-F5344CB8AC3E}">
        <p14:creationId xmlns:p14="http://schemas.microsoft.com/office/powerpoint/2010/main" val="536691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3.2.2 </a:t>
            </a:r>
            <a:r>
              <a:rPr lang="zh-CN" altLang="en-US" b="1" dirty="0"/>
              <a:t>海量图像</a:t>
            </a:r>
            <a:r>
              <a:rPr lang="en-US" altLang="zh-CN" b="1" dirty="0"/>
              <a:t>/</a:t>
            </a:r>
            <a:r>
              <a:rPr lang="zh-CN" altLang="en-US" b="1" dirty="0"/>
              <a:t>视频处理</a:t>
            </a:r>
            <a:endParaRPr lang="en-US" altLang="zh-CN" b="1" dirty="0"/>
          </a:p>
          <a:p>
            <a:pPr lvl="1"/>
            <a:r>
              <a:rPr lang="zh-CN" altLang="en-US" dirty="0"/>
              <a:t>应用：照片修补</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66</a:t>
            </a:fld>
            <a:endParaRPr lang="zh-CN" altLang="en-US"/>
          </a:p>
        </p:txBody>
      </p:sp>
      <p:sp>
        <p:nvSpPr>
          <p:cNvPr id="16" name="TextBox 14"/>
          <p:cNvSpPr txBox="1"/>
          <p:nvPr/>
        </p:nvSpPr>
        <p:spPr>
          <a:xfrm>
            <a:off x="2701889" y="6174155"/>
            <a:ext cx="3152163" cy="707886"/>
          </a:xfrm>
          <a:prstGeom prst="rect">
            <a:avLst/>
          </a:prstGeom>
          <a:noFill/>
        </p:spPr>
        <p:txBody>
          <a:bodyPr wrap="square" rtlCol="0">
            <a:spAutoFit/>
          </a:bodyPr>
          <a:lstStyle/>
          <a:p>
            <a:pPr algn="ctr"/>
            <a:r>
              <a:rPr lang="en-US" altLang="zh-CN" sz="2000" dirty="0"/>
              <a:t>James Hays and Alexei </a:t>
            </a:r>
            <a:r>
              <a:rPr lang="en-US" altLang="zh-CN" sz="2000" dirty="0" err="1"/>
              <a:t>Efros</a:t>
            </a:r>
            <a:r>
              <a:rPr lang="en-US" altLang="zh-CN" sz="2000" dirty="0"/>
              <a:t>, </a:t>
            </a:r>
          </a:p>
          <a:p>
            <a:pPr algn="ctr"/>
            <a:r>
              <a:rPr lang="en-US" altLang="zh-CN" sz="2000" i="1" dirty="0" err="1"/>
              <a:t>Siggraph</a:t>
            </a:r>
            <a:r>
              <a:rPr lang="en-US" altLang="zh-CN" sz="2000" i="1" dirty="0"/>
              <a:t> 2007</a:t>
            </a:r>
            <a:endParaRPr lang="zh-CN" altLang="en-US" sz="2000" i="1" dirty="0"/>
          </a:p>
        </p:txBody>
      </p:sp>
      <p:pic>
        <p:nvPicPr>
          <p:cNvPr id="25" name="Picture 4" descr="teaser_inpu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607" y="2768600"/>
            <a:ext cx="2016604" cy="15260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5"/>
          <p:cNvSpPr txBox="1">
            <a:spLocks noChangeArrowheads="1"/>
          </p:cNvSpPr>
          <p:nvPr/>
        </p:nvSpPr>
        <p:spPr bwMode="auto">
          <a:xfrm>
            <a:off x="611560" y="4264794"/>
            <a:ext cx="1317543" cy="33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600" b="1" dirty="0">
                <a:solidFill>
                  <a:srgbClr val="000000"/>
                </a:solidFill>
                <a:ea typeface="宋体" panose="02010600030101010101" pitchFamily="2" charset="-122"/>
              </a:rPr>
              <a:t>输入图像</a:t>
            </a:r>
          </a:p>
        </p:txBody>
      </p:sp>
      <p:sp>
        <p:nvSpPr>
          <p:cNvPr id="27" name="Text Box 9"/>
          <p:cNvSpPr txBox="1">
            <a:spLocks noChangeArrowheads="1"/>
          </p:cNvSpPr>
          <p:nvPr/>
        </p:nvSpPr>
        <p:spPr bwMode="auto">
          <a:xfrm>
            <a:off x="3585210" y="4279126"/>
            <a:ext cx="1450975" cy="33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600" b="1" dirty="0">
                <a:solidFill>
                  <a:srgbClr val="000000"/>
                </a:solidFill>
                <a:ea typeface="宋体" panose="02010600030101010101" pitchFamily="2" charset="-122"/>
              </a:rPr>
              <a:t>场景描述符</a:t>
            </a:r>
          </a:p>
        </p:txBody>
      </p:sp>
      <p:sp>
        <p:nvSpPr>
          <p:cNvPr id="29" name="Text Box 11"/>
          <p:cNvSpPr txBox="1">
            <a:spLocks noChangeArrowheads="1"/>
          </p:cNvSpPr>
          <p:nvPr/>
        </p:nvSpPr>
        <p:spPr bwMode="auto">
          <a:xfrm>
            <a:off x="6592570" y="4264521"/>
            <a:ext cx="1579880" cy="33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600" b="1" dirty="0">
                <a:solidFill>
                  <a:srgbClr val="000000"/>
                </a:solidFill>
                <a:ea typeface="宋体" panose="02010600030101010101" pitchFamily="2" charset="-122"/>
              </a:rPr>
              <a:t>图像收集</a:t>
            </a:r>
          </a:p>
        </p:txBody>
      </p:sp>
      <p:sp>
        <p:nvSpPr>
          <p:cNvPr id="30" name="Text Box 13"/>
          <p:cNvSpPr txBox="1">
            <a:spLocks noChangeArrowheads="1"/>
          </p:cNvSpPr>
          <p:nvPr/>
        </p:nvSpPr>
        <p:spPr bwMode="auto">
          <a:xfrm>
            <a:off x="6597650" y="6475556"/>
            <a:ext cx="1718766" cy="337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600" b="1" dirty="0">
                <a:solidFill>
                  <a:srgbClr val="000000"/>
                </a:solidFill>
                <a:ea typeface="宋体" panose="02010600030101010101" pitchFamily="2" charset="-122"/>
              </a:rPr>
              <a:t>匹配的</a:t>
            </a:r>
            <a:r>
              <a:rPr lang="en-US" altLang="zh-CN" sz="1600" b="1" dirty="0">
                <a:solidFill>
                  <a:srgbClr val="000000"/>
                </a:solidFill>
                <a:ea typeface="宋体" panose="02010600030101010101" pitchFamily="2" charset="-122"/>
              </a:rPr>
              <a:t>200</a:t>
            </a:r>
            <a:r>
              <a:rPr lang="zh-CN" altLang="en-US" sz="1600" b="1" dirty="0">
                <a:solidFill>
                  <a:srgbClr val="000000"/>
                </a:solidFill>
                <a:ea typeface="宋体" panose="02010600030101010101" pitchFamily="2" charset="-122"/>
              </a:rPr>
              <a:t>幅</a:t>
            </a:r>
          </a:p>
        </p:txBody>
      </p:sp>
      <p:pic>
        <p:nvPicPr>
          <p:cNvPr id="31" name="Picture 16" descr="0007_landscape_00084_132090349_27e120a56c_1_11254121@N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9300" y="4819372"/>
            <a:ext cx="1744090" cy="130806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38"/>
          <p:cNvSpPr txBox="1">
            <a:spLocks noChangeArrowheads="1"/>
          </p:cNvSpPr>
          <p:nvPr/>
        </p:nvSpPr>
        <p:spPr bwMode="auto">
          <a:xfrm>
            <a:off x="395536" y="6475556"/>
            <a:ext cx="1655098" cy="337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1600" b="1" dirty="0">
                <a:solidFill>
                  <a:srgbClr val="000000"/>
                </a:solidFill>
                <a:ea typeface="宋体" panose="02010600030101010101" pitchFamily="2" charset="-122"/>
              </a:rPr>
              <a:t>完成的</a:t>
            </a:r>
            <a:r>
              <a:rPr lang="en-US" altLang="zh-CN" sz="1600" b="1" dirty="0">
                <a:solidFill>
                  <a:srgbClr val="000000"/>
                </a:solidFill>
                <a:ea typeface="宋体" panose="02010600030101010101" pitchFamily="2" charset="-122"/>
              </a:rPr>
              <a:t>20</a:t>
            </a:r>
            <a:r>
              <a:rPr lang="zh-CN" altLang="en-US" sz="1600" b="1" dirty="0">
                <a:solidFill>
                  <a:srgbClr val="000000"/>
                </a:solidFill>
                <a:ea typeface="宋体" panose="02010600030101010101" pitchFamily="2" charset="-122"/>
              </a:rPr>
              <a:t>幅</a:t>
            </a:r>
          </a:p>
        </p:txBody>
      </p:sp>
      <p:pic>
        <p:nvPicPr>
          <p:cNvPr id="33" name="Picture 42" descr="0681_gist_photosh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5576" y="2777472"/>
            <a:ext cx="1329642" cy="104009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4" descr="IMG_0681_4x4_color_gi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3586" y="3905478"/>
            <a:ext cx="408771" cy="40877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9" descr="mid_res_montage"/>
          <p:cNvPicPr>
            <a:picLocks noChangeAspect="1" noChangeArrowheads="1"/>
          </p:cNvPicPr>
          <p:nvPr/>
        </p:nvPicPr>
        <p:blipFill>
          <a:blip r:embed="rId7" cstate="print">
            <a:extLst>
              <a:ext uri="{28A0092B-C50C-407E-A947-70E740481C1C}">
                <a14:useLocalDpi xmlns:a14="http://schemas.microsoft.com/office/drawing/2010/main" val="0"/>
              </a:ext>
            </a:extLst>
          </a:blip>
          <a:srcRect b="20023"/>
          <a:stretch>
            <a:fillRect/>
          </a:stretch>
        </p:blipFill>
        <p:spPr bwMode="auto">
          <a:xfrm>
            <a:off x="6259513" y="2674081"/>
            <a:ext cx="1749767" cy="15692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1" descr="montage_6x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38875" y="4837727"/>
            <a:ext cx="1789509" cy="156582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2"/>
          <p:cNvGrpSpPr/>
          <p:nvPr/>
        </p:nvGrpSpPr>
        <p:grpSpPr bwMode="auto">
          <a:xfrm>
            <a:off x="133350" y="4747240"/>
            <a:ext cx="1938257" cy="1599885"/>
            <a:chOff x="84" y="2527"/>
            <a:chExt cx="1707" cy="1409"/>
          </a:xfrm>
        </p:grpSpPr>
        <p:pic>
          <p:nvPicPr>
            <p:cNvPr id="38" name="Picture 54" descr="IMG_0681_mask_output_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 y="2527"/>
              <a:ext cx="395" cy="2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55" descr="IMG_0681_mask_output_00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 y="2527"/>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56" descr="IMG_0681_mask_output_00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8" y="2527"/>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57" descr="IMG_0681_mask_output_00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95" y="2527"/>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58" descr="IMG_0681_mask_output_00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 y="2815"/>
              <a:ext cx="395" cy="2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59" descr="IMG_0681_mask_output_00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20" y="2814"/>
              <a:ext cx="395" cy="2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0" descr="IMG_0681_mask_output_00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55" y="2814"/>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1" descr="IMG_0681_mask_output_00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92" y="2815"/>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2" descr="IMG_0681_mask_output_009"/>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 y="3103"/>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3" descr="IMG_0681_mask_output_01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20" y="3103"/>
              <a:ext cx="395" cy="2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4" descr="IMG_0681_mask_output_01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56" y="3103"/>
              <a:ext cx="395" cy="25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5" descr="IMG_0681_mask_output_01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392" y="3103"/>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6" descr="IMG_0681_mask_output_013"/>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4" y="3391"/>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7" descr="IMG_0681_mask_output_01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20" y="3391"/>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8" descr="IMG_0681_mask_output_015"/>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56" y="3391"/>
              <a:ext cx="395" cy="25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9" descr="IMG_0681_mask_output_016"/>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392" y="3391"/>
              <a:ext cx="395" cy="25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70" descr="IMG_0681_mask_output_017"/>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4" y="3679"/>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71" descr="IMG_0681_mask_output_018"/>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20" y="3679"/>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72" descr="IMG_0681_mask_output_019"/>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56" y="3679"/>
              <a:ext cx="396" cy="25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73" descr="IMG_0681_mask_output_020"/>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392" y="3679"/>
              <a:ext cx="395" cy="257"/>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76" descr="down_arrow"/>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48264" y="4501912"/>
            <a:ext cx="422397" cy="38946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77" descr="left_arrow"/>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83226" y="5460668"/>
            <a:ext cx="389468" cy="42239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78" descr="left_arrow"/>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627784" y="5467444"/>
            <a:ext cx="389468" cy="42239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79" descr="right_arrow"/>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27784" y="3297519"/>
            <a:ext cx="389468" cy="42239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0" descr="right_arrow"/>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483226" y="3297519"/>
            <a:ext cx="389468" cy="42239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3" descr="IMG_0681_mask_red"/>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460750" y="5033685"/>
            <a:ext cx="1394364" cy="1045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359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3.2.2 </a:t>
            </a:r>
            <a:r>
              <a:rPr lang="zh-CN" altLang="en-US" b="1" dirty="0"/>
              <a:t>海量图像</a:t>
            </a:r>
            <a:r>
              <a:rPr lang="en-US" altLang="zh-CN" b="1" dirty="0"/>
              <a:t>/</a:t>
            </a:r>
            <a:r>
              <a:rPr lang="zh-CN" altLang="en-US" b="1" dirty="0"/>
              <a:t>视频处理</a:t>
            </a:r>
            <a:endParaRPr lang="en-US" altLang="zh-CN" b="1" dirty="0"/>
          </a:p>
          <a:p>
            <a:pPr lvl="1"/>
            <a:r>
              <a:rPr lang="zh-CN" altLang="en-US" dirty="0"/>
              <a:t>应用：照片合成</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67</a:t>
            </a:fld>
            <a:endParaRPr lang="zh-CN" altLang="en-US"/>
          </a:p>
        </p:txBody>
      </p:sp>
      <p:sp>
        <p:nvSpPr>
          <p:cNvPr id="64" name="TextBox 14"/>
          <p:cNvSpPr txBox="1"/>
          <p:nvPr/>
        </p:nvSpPr>
        <p:spPr>
          <a:xfrm>
            <a:off x="2376736" y="6483135"/>
            <a:ext cx="4824536" cy="400110"/>
          </a:xfrm>
          <a:prstGeom prst="rect">
            <a:avLst/>
          </a:prstGeom>
          <a:noFill/>
        </p:spPr>
        <p:txBody>
          <a:bodyPr wrap="square" rtlCol="0">
            <a:spAutoFit/>
          </a:bodyPr>
          <a:lstStyle/>
          <a:p>
            <a:pPr algn="ctr"/>
            <a:r>
              <a:rPr lang="en-US" altLang="zh-CN" sz="2000" dirty="0"/>
              <a:t>Tao Chen, et al., </a:t>
            </a:r>
            <a:r>
              <a:rPr lang="en-US" altLang="zh-CN" sz="2000" i="1" dirty="0" err="1"/>
              <a:t>SiggraphAsia</a:t>
            </a:r>
            <a:r>
              <a:rPr lang="en-US" altLang="zh-CN" sz="2000" i="1" dirty="0"/>
              <a:t> 2009</a:t>
            </a:r>
            <a:endParaRPr lang="zh-CN" altLang="en-US" sz="2000" i="1" dirty="0"/>
          </a:p>
        </p:txBody>
      </p:sp>
      <p:sp>
        <p:nvSpPr>
          <p:cNvPr id="65" name="TextBox 5"/>
          <p:cNvSpPr txBox="1"/>
          <p:nvPr/>
        </p:nvSpPr>
        <p:spPr>
          <a:xfrm>
            <a:off x="3053587" y="4812049"/>
            <a:ext cx="3152163" cy="400110"/>
          </a:xfrm>
          <a:prstGeom prst="rect">
            <a:avLst/>
          </a:prstGeom>
          <a:noFill/>
        </p:spPr>
        <p:txBody>
          <a:bodyPr wrap="square" rtlCol="0">
            <a:spAutoFit/>
          </a:bodyPr>
          <a:lstStyle/>
          <a:p>
            <a:pPr algn="ctr"/>
            <a:r>
              <a:rPr lang="en-US" altLang="zh-CN" sz="2000" dirty="0"/>
              <a:t>Sketch2Photo</a:t>
            </a:r>
            <a:endParaRPr lang="zh-CN" altLang="en-US" sz="2000" i="1" dirty="0"/>
          </a:p>
        </p:txBody>
      </p:sp>
      <p:pic>
        <p:nvPicPr>
          <p:cNvPr id="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73" y="2630442"/>
            <a:ext cx="7128792" cy="222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572" y="5138889"/>
            <a:ext cx="3498896" cy="131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9004" y="5128499"/>
            <a:ext cx="3528392" cy="13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37030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3.2.3 </a:t>
            </a:r>
            <a:r>
              <a:rPr lang="zh-CN" altLang="en-US" b="1" dirty="0"/>
              <a:t>高级语义影像处理</a:t>
            </a:r>
            <a:endParaRPr lang="en-US" altLang="zh-CN" b="1" dirty="0"/>
          </a:p>
          <a:p>
            <a:pPr lvl="1"/>
            <a:r>
              <a:rPr lang="zh-CN" altLang="en-US" dirty="0"/>
              <a:t>底层特征</a:t>
            </a:r>
            <a:r>
              <a:rPr lang="en-US" altLang="zh-CN" dirty="0"/>
              <a:t>(low-level feature)</a:t>
            </a:r>
          </a:p>
          <a:p>
            <a:pPr lvl="2"/>
            <a:r>
              <a:rPr lang="zh-CN" altLang="en-US" dirty="0"/>
              <a:t>颜色、纹理、形状、运动、</a:t>
            </a:r>
            <a:r>
              <a:rPr lang="en-US" altLang="zh-CN" dirty="0"/>
              <a:t>…</a:t>
            </a:r>
          </a:p>
          <a:p>
            <a:pPr lvl="1"/>
            <a:r>
              <a:rPr lang="zh-CN" altLang="en-US" dirty="0"/>
              <a:t>中层语法</a:t>
            </a:r>
            <a:r>
              <a:rPr lang="en-US" altLang="zh-CN" dirty="0"/>
              <a:t>(syntactic information)</a:t>
            </a:r>
          </a:p>
          <a:p>
            <a:pPr lvl="2"/>
            <a:r>
              <a:rPr lang="zh-CN" altLang="en-US" dirty="0"/>
              <a:t>显著物体、时空位置、时空关系、</a:t>
            </a:r>
            <a:r>
              <a:rPr lang="en-US" altLang="zh-CN" dirty="0"/>
              <a:t>…</a:t>
            </a:r>
          </a:p>
          <a:p>
            <a:pPr lvl="1"/>
            <a:r>
              <a:rPr lang="zh-CN" altLang="en-US" dirty="0"/>
              <a:t>高层语义</a:t>
            </a:r>
            <a:r>
              <a:rPr lang="en-US" altLang="zh-CN" dirty="0"/>
              <a:t>(semantic information)</a:t>
            </a:r>
          </a:p>
          <a:p>
            <a:pPr lvl="2"/>
            <a:r>
              <a:rPr lang="zh-CN" altLang="en-US" dirty="0"/>
              <a:t>人物、事件、关联、上下文、</a:t>
            </a:r>
            <a:r>
              <a:rPr lang="en-US" altLang="zh-CN" dirty="0"/>
              <a:t>…</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68</a:t>
            </a:fld>
            <a:endParaRPr lang="zh-CN" altLang="en-US"/>
          </a:p>
        </p:txBody>
      </p:sp>
      <p:pic>
        <p:nvPicPr>
          <p:cNvPr id="10" name="图片 9"/>
          <p:cNvPicPr>
            <a:picLocks noChangeAspect="1"/>
          </p:cNvPicPr>
          <p:nvPr/>
        </p:nvPicPr>
        <p:blipFill>
          <a:blip r:embed="rId3"/>
          <a:stretch>
            <a:fillRect/>
          </a:stretch>
        </p:blipFill>
        <p:spPr>
          <a:xfrm>
            <a:off x="7316698" y="1672166"/>
            <a:ext cx="1370102" cy="1651322"/>
          </a:xfrm>
          <a:prstGeom prst="rect">
            <a:avLst/>
          </a:prstGeom>
        </p:spPr>
      </p:pic>
      <p:pic>
        <p:nvPicPr>
          <p:cNvPr id="11" name="图片 10"/>
          <p:cNvPicPr>
            <a:picLocks noChangeAspect="1"/>
          </p:cNvPicPr>
          <p:nvPr/>
        </p:nvPicPr>
        <p:blipFill>
          <a:blip r:embed="rId4"/>
          <a:stretch>
            <a:fillRect/>
          </a:stretch>
        </p:blipFill>
        <p:spPr>
          <a:xfrm>
            <a:off x="7115670" y="3559880"/>
            <a:ext cx="1903353" cy="1294442"/>
          </a:xfrm>
          <a:prstGeom prst="rect">
            <a:avLst/>
          </a:prstGeom>
        </p:spPr>
      </p:pic>
      <p:pic>
        <p:nvPicPr>
          <p:cNvPr id="12" name="图片 11"/>
          <p:cNvPicPr>
            <a:picLocks noChangeAspect="1"/>
          </p:cNvPicPr>
          <p:nvPr/>
        </p:nvPicPr>
        <p:blipFill>
          <a:blip r:embed="rId5"/>
          <a:stretch>
            <a:fillRect/>
          </a:stretch>
        </p:blipFill>
        <p:spPr>
          <a:xfrm>
            <a:off x="758268" y="5044933"/>
            <a:ext cx="2406877" cy="1794819"/>
          </a:xfrm>
          <a:prstGeom prst="rect">
            <a:avLst/>
          </a:prstGeom>
        </p:spPr>
      </p:pic>
      <p:pic>
        <p:nvPicPr>
          <p:cNvPr id="13" name="图片 12"/>
          <p:cNvPicPr>
            <a:picLocks noChangeAspect="1"/>
          </p:cNvPicPr>
          <p:nvPr/>
        </p:nvPicPr>
        <p:blipFill>
          <a:blip r:embed="rId6"/>
          <a:stretch>
            <a:fillRect/>
          </a:stretch>
        </p:blipFill>
        <p:spPr>
          <a:xfrm>
            <a:off x="3278549" y="5047091"/>
            <a:ext cx="2417682" cy="1804867"/>
          </a:xfrm>
          <a:prstGeom prst="rect">
            <a:avLst/>
          </a:prstGeom>
        </p:spPr>
      </p:pic>
      <p:pic>
        <p:nvPicPr>
          <p:cNvPr id="14" name="图片 13"/>
          <p:cNvPicPr>
            <a:picLocks noChangeAspect="1"/>
          </p:cNvPicPr>
          <p:nvPr/>
        </p:nvPicPr>
        <p:blipFill>
          <a:blip r:embed="rId7"/>
          <a:stretch>
            <a:fillRect/>
          </a:stretch>
        </p:blipFill>
        <p:spPr>
          <a:xfrm>
            <a:off x="5912231" y="5039009"/>
            <a:ext cx="2406877" cy="1801008"/>
          </a:xfrm>
          <a:prstGeom prst="rect">
            <a:avLst/>
          </a:prstGeom>
        </p:spPr>
      </p:pic>
    </p:spTree>
    <p:extLst>
      <p:ext uri="{BB962C8B-B14F-4D97-AF65-F5344CB8AC3E}">
        <p14:creationId xmlns:p14="http://schemas.microsoft.com/office/powerpoint/2010/main" val="4251313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3.2.3 </a:t>
            </a:r>
            <a:r>
              <a:rPr lang="zh-CN" altLang="en-US" b="1" dirty="0"/>
              <a:t>高级语义影像处理</a:t>
            </a:r>
            <a:endParaRPr lang="en-US" altLang="zh-CN" b="1" dirty="0"/>
          </a:p>
          <a:p>
            <a:pPr lvl="1"/>
            <a:r>
              <a:rPr lang="zh-CN" altLang="en-US" dirty="0"/>
              <a:t>例子：重复物体编辑</a:t>
            </a:r>
            <a:endParaRPr lang="en-US" altLang="zh-CN"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69</a:t>
            </a:fld>
            <a:endParaRPr lang="zh-CN" altLang="en-US"/>
          </a:p>
        </p:txBody>
      </p:sp>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188"/>
          <a:stretch>
            <a:fillRect/>
          </a:stretch>
        </p:blipFill>
        <p:spPr bwMode="auto">
          <a:xfrm>
            <a:off x="609211" y="4715762"/>
            <a:ext cx="7925577" cy="1540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2"/>
          <p:cNvSpPr txBox="1"/>
          <p:nvPr/>
        </p:nvSpPr>
        <p:spPr>
          <a:xfrm>
            <a:off x="3275856" y="6269250"/>
            <a:ext cx="3168351" cy="400110"/>
          </a:xfrm>
          <a:prstGeom prst="rect">
            <a:avLst/>
          </a:prstGeom>
          <a:noFill/>
        </p:spPr>
        <p:txBody>
          <a:bodyPr wrap="square" rtlCol="0">
            <a:spAutoFit/>
          </a:bodyPr>
          <a:lstStyle/>
          <a:p>
            <a:pPr algn="ctr"/>
            <a:r>
              <a:rPr lang="en-US" altLang="zh-CN" sz="2000" dirty="0"/>
              <a:t>RepFinder, </a:t>
            </a:r>
            <a:r>
              <a:rPr lang="en-US" altLang="zh-CN" sz="2000" i="1" dirty="0" err="1"/>
              <a:t>Siggraph</a:t>
            </a:r>
            <a:r>
              <a:rPr lang="en-US" altLang="zh-CN" sz="2000" i="1" dirty="0"/>
              <a:t> 2011</a:t>
            </a:r>
            <a:endParaRPr lang="zh-CN" altLang="en-US" sz="2000" i="1" dirty="0"/>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2860756"/>
            <a:ext cx="1728192" cy="1672444"/>
          </a:xfrm>
          <a:prstGeom prst="rect">
            <a:avLst/>
          </a:prstGeom>
          <a:ln>
            <a:noFill/>
          </a:ln>
          <a:effectLst>
            <a:outerShdw blurRad="190500" algn="tl" rotWithShape="0">
              <a:srgbClr val="000000">
                <a:alpha val="70000"/>
              </a:srgbClr>
            </a:outerShdw>
          </a:effectLst>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7605" y="2793757"/>
            <a:ext cx="2933203" cy="18307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0587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1.3 </a:t>
            </a:r>
            <a:r>
              <a:rPr lang="zh-CN" altLang="en-US" b="1" dirty="0"/>
              <a:t>计算机图形学的主要研究内容</a:t>
            </a:r>
          </a:p>
        </p:txBody>
      </p:sp>
      <p:sp>
        <p:nvSpPr>
          <p:cNvPr id="8" name="Content Placeholder 2">
            <a:extLst>
              <a:ext uri="{FF2B5EF4-FFF2-40B4-BE49-F238E27FC236}">
                <a16:creationId xmlns:a16="http://schemas.microsoft.com/office/drawing/2014/main" id="{EDBEF023-0387-46FB-9427-0952280BE218}"/>
              </a:ext>
            </a:extLst>
          </p:cNvPr>
          <p:cNvSpPr>
            <a:spLocks noGrp="1"/>
          </p:cNvSpPr>
          <p:nvPr>
            <p:ph idx="1"/>
          </p:nvPr>
        </p:nvSpPr>
        <p:spPr>
          <a:xfrm>
            <a:off x="374848" y="1628800"/>
            <a:ext cx="8229600" cy="5029200"/>
          </a:xfrm>
        </p:spPr>
        <p:txBody>
          <a:bodyPr>
            <a:normAutofit fontScale="70000" lnSpcReduction="20000"/>
          </a:bodyPr>
          <a:lstStyle/>
          <a:p>
            <a:r>
              <a:rPr lang="zh-CN" altLang="en-US" dirty="0"/>
              <a:t>建模（</a:t>
            </a:r>
            <a:r>
              <a:rPr lang="en-US" altLang="zh-CN" dirty="0"/>
              <a:t>Modeling</a:t>
            </a:r>
            <a:r>
              <a:rPr lang="zh-CN" altLang="en-US" dirty="0"/>
              <a:t>）</a:t>
            </a:r>
            <a:endParaRPr lang="en-US" altLang="zh-CN" dirty="0"/>
          </a:p>
          <a:p>
            <a:pPr lvl="1"/>
            <a:r>
              <a:rPr lang="zh-CN" altLang="en-US" dirty="0"/>
              <a:t>在计算机中表达、生成与处理三维模型的数据结构与算法</a:t>
            </a:r>
            <a:endParaRPr lang="en-US" altLang="zh-CN" dirty="0"/>
          </a:p>
          <a:p>
            <a:endParaRPr lang="en-US" altLang="zh-CN" dirty="0"/>
          </a:p>
          <a:p>
            <a:r>
              <a:rPr lang="zh-CN" altLang="en-US" dirty="0"/>
              <a:t>动画（</a:t>
            </a:r>
            <a:r>
              <a:rPr lang="en-US" altLang="zh-CN" dirty="0"/>
              <a:t>Animation</a:t>
            </a:r>
            <a:r>
              <a:rPr lang="zh-CN" altLang="en-US" dirty="0"/>
              <a:t>）</a:t>
            </a:r>
            <a:endParaRPr lang="en-US" altLang="zh-CN" dirty="0"/>
          </a:p>
          <a:p>
            <a:pPr lvl="1"/>
            <a:r>
              <a:rPr lang="zh-CN" altLang="en-US" dirty="0"/>
              <a:t>将三维对象根据物理规则</a:t>
            </a:r>
            <a:r>
              <a:rPr lang="en-US" altLang="zh-CN" dirty="0"/>
              <a:t>/</a:t>
            </a:r>
            <a:r>
              <a:rPr lang="zh-CN" altLang="en-US" dirty="0"/>
              <a:t>拟物理规则进行运动</a:t>
            </a:r>
            <a:endParaRPr lang="en-US" altLang="zh-CN" dirty="0"/>
          </a:p>
          <a:p>
            <a:endParaRPr lang="en-US" altLang="zh-CN" dirty="0"/>
          </a:p>
          <a:p>
            <a:r>
              <a:rPr lang="zh-CN" altLang="en-US" dirty="0"/>
              <a:t>渲染（</a:t>
            </a:r>
            <a:r>
              <a:rPr lang="en-US" altLang="zh-CN" dirty="0"/>
              <a:t>Rendering</a:t>
            </a:r>
            <a:r>
              <a:rPr lang="zh-CN" altLang="en-US" dirty="0"/>
              <a:t>）</a:t>
            </a:r>
            <a:endParaRPr lang="en-US" altLang="zh-CN" dirty="0"/>
          </a:p>
          <a:p>
            <a:pPr lvl="1"/>
            <a:r>
              <a:rPr lang="zh-CN" altLang="en-US" dirty="0"/>
              <a:t>将信息表达为视觉元素：给定三维模型的几何、材质、视点、光照等信息，生成表达该场景的数字图像</a:t>
            </a:r>
            <a:r>
              <a:rPr lang="en-US" altLang="zh-CN" dirty="0"/>
              <a:t>/</a:t>
            </a:r>
            <a:r>
              <a:rPr lang="zh-CN" altLang="en-US" dirty="0"/>
              <a:t>栅格化图像</a:t>
            </a:r>
            <a:endParaRPr lang="en-US" altLang="zh-CN" dirty="0"/>
          </a:p>
          <a:p>
            <a:pPr lvl="1"/>
            <a:r>
              <a:rPr lang="zh-CN" altLang="en-US" dirty="0"/>
              <a:t>一个理想的摄像机</a:t>
            </a:r>
            <a:endParaRPr lang="en-US" altLang="zh-CN" dirty="0"/>
          </a:p>
          <a:p>
            <a:pPr>
              <a:buNone/>
            </a:pPr>
            <a:endParaRPr lang="en-US" altLang="zh-CN" dirty="0"/>
          </a:p>
          <a:p>
            <a:r>
              <a:rPr lang="zh-CN" altLang="en-US" dirty="0"/>
              <a:t>人机交互（</a:t>
            </a:r>
            <a:r>
              <a:rPr lang="en-US" altLang="zh-CN" dirty="0"/>
              <a:t>Human-Computer Interaction</a:t>
            </a:r>
            <a:r>
              <a:rPr lang="zh-CN" altLang="en-US" dirty="0"/>
              <a:t>）</a:t>
            </a:r>
            <a:endParaRPr lang="en-US" altLang="zh-CN" dirty="0"/>
          </a:p>
          <a:p>
            <a:pPr lvl="1"/>
            <a:r>
              <a:rPr lang="zh-CN" altLang="en-US" dirty="0"/>
              <a:t>人与计算机之间的交互界面</a:t>
            </a:r>
            <a:endParaRPr lang="en-US" altLang="zh-CN" dirty="0"/>
          </a:p>
          <a:p>
            <a:pPr lvl="1"/>
            <a:r>
              <a:rPr lang="zh-CN" altLang="en-US" dirty="0"/>
              <a:t>近年来，以用户为中心，增进人机交互的自然性，提高人机交互的效率是用户界面的主要研究方向</a:t>
            </a:r>
          </a:p>
        </p:txBody>
      </p:sp>
    </p:spTree>
    <p:extLst>
      <p:ext uri="{BB962C8B-B14F-4D97-AF65-F5344CB8AC3E}">
        <p14:creationId xmlns:p14="http://schemas.microsoft.com/office/powerpoint/2010/main" val="3766665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3.2.3 </a:t>
            </a:r>
            <a:r>
              <a:rPr lang="zh-CN" altLang="en-US" b="1" dirty="0"/>
              <a:t>高级语义影像处理</a:t>
            </a:r>
            <a:endParaRPr lang="en-US" altLang="zh-CN" b="1" dirty="0"/>
          </a:p>
          <a:p>
            <a:pPr lvl="1"/>
            <a:r>
              <a:rPr lang="zh-CN" altLang="en-US" dirty="0"/>
              <a:t>例子：图像物体三维编辑</a:t>
            </a:r>
            <a:endParaRPr lang="en-US" altLang="zh-CN"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70</a:t>
            </a:fld>
            <a:endParaRPr lang="zh-CN" altLang="en-US"/>
          </a:p>
        </p:txBody>
      </p:sp>
      <p:pic>
        <p:nvPicPr>
          <p:cNvPr id="4" name="图片 3"/>
          <p:cNvPicPr>
            <a:picLocks noChangeAspect="1"/>
          </p:cNvPicPr>
          <p:nvPr/>
        </p:nvPicPr>
        <p:blipFill>
          <a:blip r:embed="rId3"/>
          <a:stretch>
            <a:fillRect/>
          </a:stretch>
        </p:blipFill>
        <p:spPr>
          <a:xfrm>
            <a:off x="1403648" y="2822442"/>
            <a:ext cx="6336704" cy="3486283"/>
          </a:xfrm>
          <a:prstGeom prst="rect">
            <a:avLst/>
          </a:prstGeom>
        </p:spPr>
      </p:pic>
      <p:sp>
        <p:nvSpPr>
          <p:cNvPr id="10" name="TextBox 12"/>
          <p:cNvSpPr txBox="1"/>
          <p:nvPr/>
        </p:nvSpPr>
        <p:spPr>
          <a:xfrm>
            <a:off x="3275856" y="6338857"/>
            <a:ext cx="3168351" cy="400110"/>
          </a:xfrm>
          <a:prstGeom prst="rect">
            <a:avLst/>
          </a:prstGeom>
          <a:noFill/>
        </p:spPr>
        <p:txBody>
          <a:bodyPr wrap="square" rtlCol="0">
            <a:spAutoFit/>
          </a:bodyPr>
          <a:lstStyle/>
          <a:p>
            <a:pPr algn="ctr"/>
            <a:r>
              <a:rPr lang="en-US" altLang="zh-CN" sz="2000" dirty="0"/>
              <a:t>3-Sweep, </a:t>
            </a:r>
            <a:r>
              <a:rPr lang="en-US" altLang="zh-CN" sz="2000" i="1" dirty="0" err="1"/>
              <a:t>Siggraph</a:t>
            </a:r>
            <a:r>
              <a:rPr lang="en-US" altLang="zh-CN" sz="2000" i="1" dirty="0"/>
              <a:t> Asia 2013</a:t>
            </a:r>
            <a:endParaRPr lang="zh-CN" altLang="en-US" sz="2000" i="1" dirty="0"/>
          </a:p>
        </p:txBody>
      </p:sp>
    </p:spTree>
    <p:extLst>
      <p:ext uri="{BB962C8B-B14F-4D97-AF65-F5344CB8AC3E}">
        <p14:creationId xmlns:p14="http://schemas.microsoft.com/office/powerpoint/2010/main" val="3230684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3.2.4 </a:t>
            </a:r>
            <a:r>
              <a:rPr lang="zh-CN" altLang="en-US" b="1" dirty="0"/>
              <a:t>计算摄像学</a:t>
            </a:r>
            <a:endParaRPr lang="en-US" altLang="zh-CN" b="1" dirty="0"/>
          </a:p>
          <a:p>
            <a:pPr lvl="1"/>
            <a:r>
              <a:rPr lang="zh-CN" altLang="en-US" dirty="0"/>
              <a:t>通过结合计算算法、数字传感、光学设计等手段从成像机理上改进传统相机系统，突破传统成像模型与相机内在局限性，增强或者拓展现有成像观测设备的数据采集能力，实现对于客观真实世界的全方位捕捉与获取。</a:t>
            </a:r>
            <a:endParaRPr lang="en-US" altLang="zh-CN"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71</a:t>
            </a:fld>
            <a:endParaRPr lang="zh-CN" altLang="en-US"/>
          </a:p>
        </p:txBody>
      </p:sp>
      <p:pic>
        <p:nvPicPr>
          <p:cNvPr id="7" name="图片 6"/>
          <p:cNvPicPr>
            <a:picLocks noChangeAspect="1"/>
          </p:cNvPicPr>
          <p:nvPr/>
        </p:nvPicPr>
        <p:blipFill>
          <a:blip r:embed="rId3"/>
          <a:stretch>
            <a:fillRect/>
          </a:stretch>
        </p:blipFill>
        <p:spPr>
          <a:xfrm>
            <a:off x="1063038" y="4391369"/>
            <a:ext cx="3096344" cy="2070391"/>
          </a:xfrm>
          <a:prstGeom prst="rect">
            <a:avLst/>
          </a:prstGeom>
        </p:spPr>
      </p:pic>
      <p:pic>
        <p:nvPicPr>
          <p:cNvPr id="8" name="图片 7"/>
          <p:cNvPicPr>
            <a:picLocks noChangeAspect="1"/>
          </p:cNvPicPr>
          <p:nvPr/>
        </p:nvPicPr>
        <p:blipFill>
          <a:blip r:embed="rId4"/>
          <a:stretch>
            <a:fillRect/>
          </a:stretch>
        </p:blipFill>
        <p:spPr>
          <a:xfrm>
            <a:off x="4932040" y="4391369"/>
            <a:ext cx="3178282" cy="2070391"/>
          </a:xfrm>
          <a:prstGeom prst="rect">
            <a:avLst/>
          </a:prstGeom>
        </p:spPr>
      </p:pic>
      <p:sp>
        <p:nvSpPr>
          <p:cNvPr id="9" name="TextBox 17"/>
          <p:cNvSpPr txBox="1"/>
          <p:nvPr/>
        </p:nvSpPr>
        <p:spPr>
          <a:xfrm>
            <a:off x="946236" y="6461760"/>
            <a:ext cx="3166004" cy="396240"/>
          </a:xfrm>
          <a:prstGeom prst="rect">
            <a:avLst/>
          </a:prstGeom>
          <a:noFill/>
        </p:spPr>
        <p:txBody>
          <a:bodyPr wrap="square" rtlCol="0">
            <a:spAutoFit/>
          </a:bodyPr>
          <a:lstStyle/>
          <a:p>
            <a:pPr algn="ctr"/>
            <a:r>
              <a:rPr lang="zh-CN" altLang="en-US" sz="2000" dirty="0"/>
              <a:t>传统照相机</a:t>
            </a:r>
          </a:p>
        </p:txBody>
      </p:sp>
      <p:sp>
        <p:nvSpPr>
          <p:cNvPr id="11" name="TextBox 17"/>
          <p:cNvSpPr txBox="1"/>
          <p:nvPr/>
        </p:nvSpPr>
        <p:spPr>
          <a:xfrm>
            <a:off x="4884898" y="6461760"/>
            <a:ext cx="3166004" cy="396240"/>
          </a:xfrm>
          <a:prstGeom prst="rect">
            <a:avLst/>
          </a:prstGeom>
          <a:noFill/>
        </p:spPr>
        <p:txBody>
          <a:bodyPr wrap="square" rtlCol="0">
            <a:spAutoFit/>
          </a:bodyPr>
          <a:lstStyle/>
          <a:p>
            <a:pPr algn="ctr"/>
            <a:r>
              <a:rPr lang="zh-CN" altLang="en-US" sz="2000" dirty="0"/>
              <a:t>计算成像</a:t>
            </a:r>
          </a:p>
        </p:txBody>
      </p:sp>
    </p:spTree>
    <p:extLst>
      <p:ext uri="{BB962C8B-B14F-4D97-AF65-F5344CB8AC3E}">
        <p14:creationId xmlns:p14="http://schemas.microsoft.com/office/powerpoint/2010/main" val="22826611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3.2.4 </a:t>
            </a:r>
            <a:r>
              <a:rPr lang="zh-CN" altLang="en-US" b="1" dirty="0"/>
              <a:t>计算摄像学</a:t>
            </a:r>
            <a:endParaRPr lang="en-US" altLang="zh-CN" b="1" dirty="0"/>
          </a:p>
          <a:p>
            <a:pPr lvl="1"/>
            <a:r>
              <a:rPr lang="zh-CN" altLang="en-US" dirty="0"/>
              <a:t>例子：瞬时相机</a:t>
            </a:r>
            <a:endParaRPr lang="en-US" altLang="zh-CN" dirty="0"/>
          </a:p>
          <a:p>
            <a:pPr lvl="2"/>
            <a:r>
              <a:rPr lang="zh-CN" altLang="en-US" dirty="0"/>
              <a:t>一种未来的新型摄像机，可以“捕捉瞬间”，收集某一段时间内的瞬间数据信息，利用自动化和用户辅助算法融合为一张“蒙太奇”或“瞬时照片”进行展示，将提供用于图像制作的新范式。</a:t>
            </a:r>
            <a:endParaRPr lang="en-US" altLang="zh-CN"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72</a:t>
            </a:fld>
            <a:endParaRPr lang="zh-CN" altLang="en-US"/>
          </a:p>
        </p:txBody>
      </p:sp>
      <p:pic>
        <p:nvPicPr>
          <p:cNvPr id="10" name="图片 9"/>
          <p:cNvPicPr>
            <a:picLocks noChangeAspect="1"/>
          </p:cNvPicPr>
          <p:nvPr/>
        </p:nvPicPr>
        <p:blipFill>
          <a:blip r:embed="rId3"/>
          <a:stretch>
            <a:fillRect/>
          </a:stretch>
        </p:blipFill>
        <p:spPr>
          <a:xfrm>
            <a:off x="14086" y="4221088"/>
            <a:ext cx="5135797" cy="2337123"/>
          </a:xfrm>
          <a:prstGeom prst="rect">
            <a:avLst/>
          </a:prstGeom>
        </p:spPr>
      </p:pic>
      <p:pic>
        <p:nvPicPr>
          <p:cNvPr id="12" name="图片 11"/>
          <p:cNvPicPr>
            <a:picLocks noChangeAspect="1"/>
          </p:cNvPicPr>
          <p:nvPr/>
        </p:nvPicPr>
        <p:blipFill>
          <a:blip r:embed="rId4"/>
          <a:stretch>
            <a:fillRect/>
          </a:stretch>
        </p:blipFill>
        <p:spPr>
          <a:xfrm>
            <a:off x="5470454" y="4393969"/>
            <a:ext cx="3264636" cy="1941932"/>
          </a:xfrm>
          <a:prstGeom prst="rect">
            <a:avLst/>
          </a:prstGeom>
        </p:spPr>
      </p:pic>
      <p:sp>
        <p:nvSpPr>
          <p:cNvPr id="13" name="TextBox 13"/>
          <p:cNvSpPr txBox="1"/>
          <p:nvPr/>
        </p:nvSpPr>
        <p:spPr>
          <a:xfrm>
            <a:off x="5698977" y="6523355"/>
            <a:ext cx="2987823" cy="396240"/>
          </a:xfrm>
          <a:prstGeom prst="rect">
            <a:avLst/>
          </a:prstGeom>
          <a:noFill/>
        </p:spPr>
        <p:txBody>
          <a:bodyPr wrap="square" rtlCol="0">
            <a:spAutoFit/>
          </a:bodyPr>
          <a:lstStyle/>
          <a:p>
            <a:pPr algn="ctr"/>
            <a:r>
              <a:rPr lang="zh-CN" altLang="en-US" sz="2000" dirty="0"/>
              <a:t>瞬时照片</a:t>
            </a:r>
          </a:p>
        </p:txBody>
      </p:sp>
      <p:sp>
        <p:nvSpPr>
          <p:cNvPr id="14" name="TextBox 13"/>
          <p:cNvSpPr txBox="1"/>
          <p:nvPr/>
        </p:nvSpPr>
        <p:spPr>
          <a:xfrm>
            <a:off x="1259632" y="6523355"/>
            <a:ext cx="2987823" cy="396240"/>
          </a:xfrm>
          <a:prstGeom prst="rect">
            <a:avLst/>
          </a:prstGeom>
          <a:noFill/>
        </p:spPr>
        <p:txBody>
          <a:bodyPr wrap="square" rtlCol="0">
            <a:spAutoFit/>
          </a:bodyPr>
          <a:lstStyle/>
          <a:p>
            <a:pPr algn="ctr"/>
            <a:r>
              <a:rPr lang="zh-CN" sz="2000" dirty="0"/>
              <a:t>蒙太奇</a:t>
            </a:r>
            <a:endParaRPr lang="zh-CN" sz="2000" i="1" dirty="0"/>
          </a:p>
        </p:txBody>
      </p:sp>
    </p:spTree>
    <p:extLst>
      <p:ext uri="{BB962C8B-B14F-4D97-AF65-F5344CB8AC3E}">
        <p14:creationId xmlns:p14="http://schemas.microsoft.com/office/powerpoint/2010/main" val="3605322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3.2.4 </a:t>
            </a:r>
            <a:r>
              <a:rPr lang="zh-CN" altLang="en-US" b="1" dirty="0"/>
              <a:t>计算摄像学</a:t>
            </a:r>
            <a:endParaRPr lang="en-US" altLang="zh-CN" b="1" dirty="0"/>
          </a:p>
          <a:p>
            <a:pPr lvl="1"/>
            <a:r>
              <a:rPr lang="zh-CN" altLang="en-US" dirty="0"/>
              <a:t>例子：光场相机</a:t>
            </a:r>
            <a:endParaRPr lang="en-US" altLang="zh-CN" dirty="0"/>
          </a:p>
          <a:p>
            <a:pPr lvl="2"/>
            <a:r>
              <a:rPr lang="zh-CN" altLang="en-US" dirty="0"/>
              <a:t>通过相机主镜头和传感器之前的微透镜阵列记录光线方向和强度，得到入射光束集中的光场，然后从光场再处理成最终的画面，可以实现先拍照再对焦等功能。</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73</a:t>
            </a:fld>
            <a:endParaRPr lang="zh-CN" altLang="en-US"/>
          </a:p>
        </p:txBody>
      </p:sp>
      <p:pic>
        <p:nvPicPr>
          <p:cNvPr id="6" name="图片 5"/>
          <p:cNvPicPr>
            <a:picLocks noChangeAspect="1"/>
          </p:cNvPicPr>
          <p:nvPr/>
        </p:nvPicPr>
        <p:blipFill>
          <a:blip r:embed="rId3"/>
          <a:stretch>
            <a:fillRect/>
          </a:stretch>
        </p:blipFill>
        <p:spPr>
          <a:xfrm>
            <a:off x="5113040" y="3937745"/>
            <a:ext cx="2880320" cy="288032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3648" y="4270771"/>
            <a:ext cx="2736304" cy="2557269"/>
          </a:xfrm>
          <a:prstGeom prst="rect">
            <a:avLst/>
          </a:prstGeom>
        </p:spPr>
      </p:pic>
    </p:spTree>
    <p:extLst>
      <p:ext uri="{BB962C8B-B14F-4D97-AF65-F5344CB8AC3E}">
        <p14:creationId xmlns:p14="http://schemas.microsoft.com/office/powerpoint/2010/main" val="661491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3.2.5 </a:t>
            </a:r>
            <a:r>
              <a:rPr lang="zh-CN" altLang="en-US" b="1" dirty="0"/>
              <a:t>计算美学</a:t>
            </a:r>
            <a:endParaRPr lang="en-US" altLang="zh-CN" b="1" dirty="0"/>
          </a:p>
          <a:p>
            <a:pPr lvl="1"/>
            <a:r>
              <a:rPr lang="zh-CN" altLang="en-US" dirty="0"/>
              <a:t>通过计算的方式生成符合人类审美标准的视觉表现形式</a:t>
            </a:r>
            <a:endParaRPr lang="en-US" altLang="zh-CN" dirty="0"/>
          </a:p>
          <a:p>
            <a:pPr lvl="1"/>
            <a:r>
              <a:rPr lang="zh-CN" altLang="en-US" dirty="0"/>
              <a:t>三维模型艺术化、图像</a:t>
            </a:r>
            <a:r>
              <a:rPr lang="en-US" altLang="zh-CN" dirty="0"/>
              <a:t>/</a:t>
            </a:r>
            <a:r>
              <a:rPr lang="zh-CN" altLang="en-US" dirty="0"/>
              <a:t>视频风格化、</a:t>
            </a:r>
            <a:r>
              <a:rPr lang="en-US" altLang="zh-CN" dirty="0"/>
              <a:t>…</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74</a:t>
            </a:fld>
            <a:endParaRPr lang="zh-CN" altLang="en-US"/>
          </a:p>
        </p:txBody>
      </p:sp>
      <p:pic>
        <p:nvPicPr>
          <p:cNvPr id="6" name="图片 5"/>
          <p:cNvPicPr>
            <a:picLocks noChangeAspect="1"/>
          </p:cNvPicPr>
          <p:nvPr/>
        </p:nvPicPr>
        <p:blipFill>
          <a:blip r:embed="rId3"/>
          <a:stretch>
            <a:fillRect/>
          </a:stretch>
        </p:blipFill>
        <p:spPr>
          <a:xfrm>
            <a:off x="457200" y="4206815"/>
            <a:ext cx="3397848" cy="2149535"/>
          </a:xfrm>
          <a:prstGeom prst="rect">
            <a:avLst/>
          </a:prstGeom>
        </p:spPr>
      </p:pic>
      <p:pic>
        <p:nvPicPr>
          <p:cNvPr id="7" name="图片 6"/>
          <p:cNvPicPr>
            <a:picLocks noChangeAspect="1"/>
          </p:cNvPicPr>
          <p:nvPr/>
        </p:nvPicPr>
        <p:blipFill>
          <a:blip r:embed="rId4"/>
          <a:stretch>
            <a:fillRect/>
          </a:stretch>
        </p:blipFill>
        <p:spPr>
          <a:xfrm>
            <a:off x="4335813" y="4447209"/>
            <a:ext cx="4434774" cy="1794047"/>
          </a:xfrm>
          <a:prstGeom prst="rect">
            <a:avLst/>
          </a:prstGeom>
        </p:spPr>
      </p:pic>
    </p:spTree>
    <p:extLst>
      <p:ext uri="{BB962C8B-B14F-4D97-AF65-F5344CB8AC3E}">
        <p14:creationId xmlns:p14="http://schemas.microsoft.com/office/powerpoint/2010/main" val="14790133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研究热点</a:t>
            </a:r>
          </a:p>
        </p:txBody>
      </p:sp>
      <p:sp>
        <p:nvSpPr>
          <p:cNvPr id="3" name="内容占位符 2"/>
          <p:cNvSpPr>
            <a:spLocks noGrp="1"/>
          </p:cNvSpPr>
          <p:nvPr>
            <p:ph idx="1"/>
          </p:nvPr>
        </p:nvSpPr>
        <p:spPr/>
        <p:txBody>
          <a:bodyPr>
            <a:normAutofit/>
          </a:bodyPr>
          <a:lstStyle/>
          <a:p>
            <a:r>
              <a:rPr lang="en-US" altLang="zh-CN" b="1" dirty="0"/>
              <a:t>3.2.5 </a:t>
            </a:r>
            <a:r>
              <a:rPr lang="zh-CN" altLang="en-US" b="1" dirty="0"/>
              <a:t>计算美学</a:t>
            </a:r>
            <a:endParaRPr lang="en-US" altLang="zh-CN" b="1" dirty="0"/>
          </a:p>
          <a:p>
            <a:pPr lvl="1"/>
            <a:r>
              <a:rPr lang="zh-CN" altLang="en-US" dirty="0"/>
              <a:t>图像</a:t>
            </a:r>
            <a:r>
              <a:rPr lang="en-US" altLang="zh-CN" dirty="0"/>
              <a:t>/</a:t>
            </a:r>
            <a:r>
              <a:rPr lang="zh-CN" altLang="en-US" dirty="0"/>
              <a:t>视频风格化</a:t>
            </a:r>
            <a:endParaRPr lang="en-US" altLang="zh-CN"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75</a:t>
            </a:fld>
            <a:endParaRPr lang="zh-CN" altLang="en-U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695" y="2924944"/>
            <a:ext cx="20669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042" y="2924945"/>
            <a:ext cx="20669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695" y="4581130"/>
            <a:ext cx="2062185" cy="135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849" y="4581130"/>
            <a:ext cx="2074118" cy="135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8"/>
          <p:cNvSpPr txBox="1"/>
          <p:nvPr/>
        </p:nvSpPr>
        <p:spPr>
          <a:xfrm>
            <a:off x="1183680" y="5877274"/>
            <a:ext cx="2617638" cy="707886"/>
          </a:xfrm>
          <a:prstGeom prst="rect">
            <a:avLst/>
          </a:prstGeom>
          <a:noFill/>
        </p:spPr>
        <p:txBody>
          <a:bodyPr wrap="square" rtlCol="0">
            <a:spAutoFit/>
          </a:bodyPr>
          <a:lstStyle/>
          <a:p>
            <a:pPr algn="ctr"/>
            <a:r>
              <a:rPr lang="en-US" altLang="zh-CN" sz="2000" dirty="0" err="1"/>
              <a:t>Hertzmann</a:t>
            </a:r>
            <a:r>
              <a:rPr lang="en-US" altLang="zh-CN" sz="2000" dirty="0"/>
              <a:t> et al., </a:t>
            </a:r>
            <a:r>
              <a:rPr lang="en-US" altLang="zh-CN" sz="2000" i="1" dirty="0" err="1"/>
              <a:t>Siggraph</a:t>
            </a:r>
            <a:r>
              <a:rPr lang="en-US" altLang="zh-CN" sz="2000" i="1" dirty="0"/>
              <a:t> 1998</a:t>
            </a:r>
            <a:endParaRPr lang="zh-CN" altLang="en-US" sz="2000" i="1" dirty="0"/>
          </a:p>
        </p:txBody>
      </p:sp>
      <p:sp>
        <p:nvSpPr>
          <p:cNvPr id="13" name="TextBox 11"/>
          <p:cNvSpPr txBox="1"/>
          <p:nvPr/>
        </p:nvSpPr>
        <p:spPr>
          <a:xfrm>
            <a:off x="5515213" y="6214502"/>
            <a:ext cx="2617638" cy="398780"/>
          </a:xfrm>
          <a:prstGeom prst="rect">
            <a:avLst/>
          </a:prstGeom>
          <a:noFill/>
        </p:spPr>
        <p:txBody>
          <a:bodyPr wrap="square" rtlCol="0">
            <a:spAutoFit/>
          </a:bodyPr>
          <a:lstStyle/>
          <a:p>
            <a:pPr algn="ctr"/>
            <a:r>
              <a:rPr lang="en-US" altLang="zh-CN" sz="2000" dirty="0"/>
              <a:t>Huang et al., </a:t>
            </a:r>
            <a:r>
              <a:rPr lang="en-US" altLang="zh-CN" sz="2000" i="1" dirty="0"/>
              <a:t>PG2010</a:t>
            </a:r>
            <a:endParaRPr lang="zh-CN" altLang="en-US" sz="2000" i="1" dirty="0"/>
          </a:p>
        </p:txBody>
      </p:sp>
      <p:pic>
        <p:nvPicPr>
          <p:cNvPr id="15" name="图片 14" descr="_]70UQ{LQ9@H{[KT(%XP(GS"/>
          <p:cNvPicPr>
            <a:picLocks noChangeAspect="1"/>
          </p:cNvPicPr>
          <p:nvPr/>
        </p:nvPicPr>
        <p:blipFill>
          <a:blip r:embed="rId7"/>
          <a:stretch>
            <a:fillRect/>
          </a:stretch>
        </p:blipFill>
        <p:spPr>
          <a:xfrm>
            <a:off x="4827592" y="2636912"/>
            <a:ext cx="3992880" cy="1664970"/>
          </a:xfrm>
          <a:prstGeom prst="rect">
            <a:avLst/>
          </a:prstGeom>
        </p:spPr>
      </p:pic>
      <p:pic>
        <p:nvPicPr>
          <p:cNvPr id="16" name="内容占位符 6" descr="87~`AH92P(]LRC[_4@N%[25"/>
          <p:cNvPicPr>
            <a:picLocks noChangeAspect="1"/>
          </p:cNvPicPr>
          <p:nvPr/>
        </p:nvPicPr>
        <p:blipFill>
          <a:blip r:embed="rId8"/>
          <a:stretch>
            <a:fillRect/>
          </a:stretch>
        </p:blipFill>
        <p:spPr>
          <a:xfrm>
            <a:off x="4827592" y="4545087"/>
            <a:ext cx="3992880" cy="1625600"/>
          </a:xfrm>
          <a:prstGeom prst="rect">
            <a:avLst/>
          </a:prstGeom>
        </p:spPr>
      </p:pic>
    </p:spTree>
    <p:extLst>
      <p:ext uri="{BB962C8B-B14F-4D97-AF65-F5344CB8AC3E}">
        <p14:creationId xmlns:p14="http://schemas.microsoft.com/office/powerpoint/2010/main" val="284804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r>
              <a:rPr lang="en-US" altLang="zh-CN" dirty="0">
                <a:solidFill>
                  <a:schemeClr val="bg1">
                    <a:lumMod val="65000"/>
                  </a:schemeClr>
                </a:solidFill>
              </a:rPr>
              <a:t>1. </a:t>
            </a:r>
            <a:r>
              <a:rPr lang="zh-CN" altLang="en-US" dirty="0">
                <a:solidFill>
                  <a:schemeClr val="bg1">
                    <a:lumMod val="65000"/>
                  </a:schemeClr>
                </a:solidFill>
              </a:rPr>
              <a:t>基本概念</a:t>
            </a:r>
            <a:endParaRPr lang="en-US" altLang="zh-CN" dirty="0">
              <a:solidFill>
                <a:schemeClr val="bg1">
                  <a:lumMod val="65000"/>
                </a:schemeClr>
              </a:solidFill>
            </a:endParaRPr>
          </a:p>
          <a:p>
            <a:r>
              <a:rPr lang="en-US" altLang="zh-CN" dirty="0">
                <a:solidFill>
                  <a:schemeClr val="bg1">
                    <a:lumMod val="65000"/>
                  </a:schemeClr>
                </a:solidFill>
              </a:rPr>
              <a:t>2. </a:t>
            </a:r>
            <a:r>
              <a:rPr lang="zh-CN" altLang="en-US" dirty="0">
                <a:solidFill>
                  <a:schemeClr val="bg1">
                    <a:lumMod val="65000"/>
                  </a:schemeClr>
                </a:solidFill>
              </a:rPr>
              <a:t>发展历史</a:t>
            </a:r>
            <a:endParaRPr lang="en-US" altLang="zh-CN" dirty="0">
              <a:solidFill>
                <a:schemeClr val="bg1">
                  <a:lumMod val="65000"/>
                </a:schemeClr>
              </a:solidFill>
            </a:endParaRPr>
          </a:p>
          <a:p>
            <a:r>
              <a:rPr lang="en-US" altLang="zh-CN" dirty="0">
                <a:solidFill>
                  <a:schemeClr val="bg1">
                    <a:lumMod val="65000"/>
                  </a:schemeClr>
                </a:solidFill>
              </a:rPr>
              <a:t>3. </a:t>
            </a:r>
            <a:r>
              <a:rPr lang="zh-CN" altLang="en-US" dirty="0">
                <a:solidFill>
                  <a:schemeClr val="bg1">
                    <a:lumMod val="65000"/>
                  </a:schemeClr>
                </a:solidFill>
              </a:rPr>
              <a:t>现状</a:t>
            </a:r>
            <a:endParaRPr lang="en-US" altLang="zh-CN" dirty="0">
              <a:solidFill>
                <a:schemeClr val="bg1">
                  <a:lumMod val="65000"/>
                </a:schemeClr>
              </a:solidFill>
            </a:endParaRPr>
          </a:p>
          <a:p>
            <a:r>
              <a:rPr lang="en-US" altLang="zh-CN" sz="3600" b="1" dirty="0"/>
              <a:t>4. </a:t>
            </a:r>
            <a:r>
              <a:rPr lang="zh-CN" altLang="en-US" sz="3600" b="1" dirty="0"/>
              <a:t>应用</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76</a:t>
            </a:fld>
            <a:endParaRPr lang="zh-CN" altLang="en-US"/>
          </a:p>
        </p:txBody>
      </p:sp>
    </p:spTree>
    <p:extLst>
      <p:ext uri="{BB962C8B-B14F-4D97-AF65-F5344CB8AC3E}">
        <p14:creationId xmlns:p14="http://schemas.microsoft.com/office/powerpoint/2010/main" val="9175491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影视媒体</a:t>
            </a:r>
          </a:p>
        </p:txBody>
      </p:sp>
      <p:sp>
        <p:nvSpPr>
          <p:cNvPr id="3" name="内容占位符 2"/>
          <p:cNvSpPr>
            <a:spLocks noGrp="1"/>
          </p:cNvSpPr>
          <p:nvPr>
            <p:ph idx="1"/>
          </p:nvPr>
        </p:nvSpPr>
        <p:spPr/>
        <p:txBody>
          <a:bodyPr>
            <a:normAutofit/>
          </a:bodyPr>
          <a:lstStyle/>
          <a:p>
            <a:r>
              <a:rPr lang="zh-CN" altLang="en-US" dirty="0"/>
              <a:t>电影特效、电影动画、</a:t>
            </a:r>
            <a:r>
              <a:rPr lang="en-US" altLang="zh-CN" dirty="0"/>
              <a:t>…</a:t>
            </a:r>
            <a:endParaRPr lang="zh-CN" altLang="en-US" dirty="0"/>
          </a:p>
        </p:txBody>
      </p:sp>
      <p:pic>
        <p:nvPicPr>
          <p:cNvPr id="1126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50347"/>
          <a:stretch/>
        </p:blipFill>
        <p:spPr bwMode="auto">
          <a:xfrm>
            <a:off x="673187" y="2248480"/>
            <a:ext cx="7797625" cy="2201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77</a:t>
            </a:fld>
            <a:endParaRPr lang="zh-CN" altLang="en-US"/>
          </a:p>
        </p:txBody>
      </p:sp>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51781"/>
          <a:stretch/>
        </p:blipFill>
        <p:spPr bwMode="auto">
          <a:xfrm>
            <a:off x="662347" y="4449983"/>
            <a:ext cx="7797625" cy="213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影视媒体</a:t>
            </a:r>
          </a:p>
        </p:txBody>
      </p:sp>
      <p:sp>
        <p:nvSpPr>
          <p:cNvPr id="3" name="内容占位符 2"/>
          <p:cNvSpPr>
            <a:spLocks noGrp="1"/>
          </p:cNvSpPr>
          <p:nvPr>
            <p:ph idx="1"/>
          </p:nvPr>
        </p:nvSpPr>
        <p:spPr/>
        <p:txBody>
          <a:bodyPr>
            <a:normAutofit/>
          </a:bodyPr>
          <a:lstStyle/>
          <a:p>
            <a:r>
              <a:rPr lang="zh-CN" altLang="en-US" dirty="0"/>
              <a:t>电影特效、电影动画、</a:t>
            </a:r>
            <a:r>
              <a:rPr lang="en-US" altLang="zh-CN" dirty="0"/>
              <a: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78</a:t>
            </a:fld>
            <a:endParaRPr lang="zh-CN" altLang="en-US"/>
          </a:p>
        </p:txBody>
      </p:sp>
      <p:pic>
        <p:nvPicPr>
          <p:cNvPr id="7" name="Content Placeholder 3" descr="MovieSpecialAff.gif">
            <a:extLst>
              <a:ext uri="{FF2B5EF4-FFF2-40B4-BE49-F238E27FC236}">
                <a16:creationId xmlns:a16="http://schemas.microsoft.com/office/drawing/2014/main" id="{D551781A-0D74-41E1-A3C5-810118BADFE0}"/>
              </a:ext>
            </a:extLst>
          </p:cNvPr>
          <p:cNvPicPr>
            <a:picLocks noChangeAspect="1"/>
          </p:cNvPicPr>
          <p:nvPr/>
        </p:nvPicPr>
        <p:blipFill>
          <a:blip r:embed="rId3" cstate="print"/>
          <a:stretch>
            <a:fillRect/>
          </a:stretch>
        </p:blipFill>
        <p:spPr>
          <a:xfrm>
            <a:off x="2043509" y="2301816"/>
            <a:ext cx="5056981" cy="4100254"/>
          </a:xfrm>
          <a:prstGeom prst="rect">
            <a:avLst/>
          </a:prstGeom>
        </p:spPr>
      </p:pic>
    </p:spTree>
    <p:extLst>
      <p:ext uri="{BB962C8B-B14F-4D97-AF65-F5344CB8AC3E}">
        <p14:creationId xmlns:p14="http://schemas.microsoft.com/office/powerpoint/2010/main" val="17617773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影视媒体</a:t>
            </a:r>
          </a:p>
        </p:txBody>
      </p:sp>
      <p:sp>
        <p:nvSpPr>
          <p:cNvPr id="3" name="内容占位符 2"/>
          <p:cNvSpPr>
            <a:spLocks noGrp="1"/>
          </p:cNvSpPr>
          <p:nvPr>
            <p:ph idx="1"/>
          </p:nvPr>
        </p:nvSpPr>
        <p:spPr/>
        <p:txBody>
          <a:bodyPr>
            <a:normAutofit/>
          </a:bodyPr>
          <a:lstStyle/>
          <a:p>
            <a:r>
              <a:rPr lang="zh-CN" altLang="en-US" dirty="0"/>
              <a:t>电影特效、电影动画、</a:t>
            </a:r>
            <a:r>
              <a:rPr lang="en-US" altLang="zh-CN" dirty="0"/>
              <a:t>…</a:t>
            </a:r>
          </a:p>
          <a:p>
            <a:pPr lvl="1"/>
            <a:r>
              <a:rPr lang="zh-CN" altLang="en-US" dirty="0"/>
              <a:t>卢卡斯电影公司电脑动画部（</a:t>
            </a:r>
            <a:r>
              <a:rPr lang="en-US" altLang="zh-CN" dirty="0">
                <a:sym typeface="+mn-ea"/>
              </a:rPr>
              <a:t> </a:t>
            </a:r>
            <a:r>
              <a:rPr lang="en-US" altLang="zh-CN" dirty="0" err="1">
                <a:sym typeface="+mn-ea"/>
              </a:rPr>
              <a:t>Catmull</a:t>
            </a:r>
            <a:r>
              <a:rPr lang="en-US" altLang="zh-CN" dirty="0">
                <a:sym typeface="+mn-ea"/>
              </a:rPr>
              <a:t> </a:t>
            </a:r>
            <a:r>
              <a:rPr lang="zh-CN" altLang="en-US" dirty="0"/>
              <a:t>）</a:t>
            </a:r>
            <a:endParaRPr lang="en-US" altLang="zh-CN" dirty="0"/>
          </a:p>
          <a:p>
            <a:pPr lvl="2"/>
            <a:r>
              <a:rPr lang="en-US" altLang="zh-CN" dirty="0"/>
              <a:t>1986</a:t>
            </a:r>
            <a:r>
              <a:rPr lang="zh-CN" altLang="en-US" dirty="0"/>
              <a:t>年，乔布斯</a:t>
            </a:r>
            <a:r>
              <a:rPr lang="en-US" altLang="zh-CN" dirty="0"/>
              <a:t>1000</a:t>
            </a:r>
            <a:r>
              <a:rPr lang="zh-CN" altLang="en-US" dirty="0"/>
              <a:t>万美元收购，改名为皮克斯动画工作室。代表作：</a:t>
            </a:r>
            <a:r>
              <a:rPr lang="en-US" altLang="zh-CN" dirty="0"/>
              <a:t> 《</a:t>
            </a:r>
            <a:r>
              <a:rPr lang="zh-CN" altLang="en-US" dirty="0"/>
              <a:t>玩具总动员</a:t>
            </a:r>
            <a:r>
              <a:rPr lang="en-US" altLang="zh-CN" dirty="0"/>
              <a:t>》《</a:t>
            </a:r>
            <a:r>
              <a:rPr lang="zh-CN" altLang="en-US" dirty="0"/>
              <a:t>海底总动员</a:t>
            </a:r>
            <a:r>
              <a:rPr lang="en-US" altLang="zh-CN" dirty="0"/>
              <a:t>》《</a:t>
            </a:r>
            <a:r>
              <a:rPr lang="zh-CN" altLang="en-US" dirty="0"/>
              <a:t>超人总动员</a:t>
            </a:r>
            <a:r>
              <a:rPr lang="en-US" altLang="zh-CN" dirty="0"/>
              <a:t>》</a:t>
            </a:r>
          </a:p>
          <a:p>
            <a:pPr lvl="2"/>
            <a:r>
              <a:rPr lang="en-US" altLang="zh-CN" dirty="0"/>
              <a:t>2006</a:t>
            </a:r>
            <a:r>
              <a:rPr lang="zh-CN" altLang="en-US" dirty="0"/>
              <a:t>年，迪斯尼公司以</a:t>
            </a:r>
            <a:r>
              <a:rPr lang="en-US" altLang="zh-CN" dirty="0"/>
              <a:t>74</a:t>
            </a:r>
            <a:r>
              <a:rPr lang="zh-CN" altLang="en-US" dirty="0"/>
              <a:t>亿美元收购皮克斯公司</a:t>
            </a:r>
            <a:endParaRPr lang="en-US" altLang="zh-CN" dirty="0"/>
          </a:p>
          <a:p>
            <a:pPr lvl="1"/>
            <a:r>
              <a:rPr lang="zh-CN" altLang="en-US" dirty="0"/>
              <a:t>卢卡斯电影公司子公司：工业光魔</a:t>
            </a:r>
            <a:endParaRPr lang="en-US" altLang="zh-CN" dirty="0"/>
          </a:p>
          <a:p>
            <a:pPr lvl="2"/>
            <a:r>
              <a:rPr lang="zh-CN" altLang="en-US" dirty="0"/>
              <a:t>代表作：</a:t>
            </a:r>
            <a:r>
              <a:rPr lang="en-US" altLang="zh-CN" dirty="0"/>
              <a:t> 《</a:t>
            </a:r>
            <a:r>
              <a:rPr lang="zh-CN" altLang="en-US" dirty="0"/>
              <a:t>加勒比海盗</a:t>
            </a:r>
            <a:r>
              <a:rPr lang="en-US" altLang="zh-CN" dirty="0"/>
              <a:t>》《</a:t>
            </a:r>
            <a:r>
              <a:rPr lang="zh-CN" altLang="en-US" dirty="0"/>
              <a:t>变形金刚</a:t>
            </a:r>
            <a:r>
              <a:rPr lang="en-US" altLang="zh-CN" dirty="0"/>
              <a:t>》《</a:t>
            </a:r>
            <a:r>
              <a:rPr lang="zh-CN" altLang="en-US" dirty="0"/>
              <a:t>哈利波特</a:t>
            </a:r>
            <a:r>
              <a:rPr lang="en-US" altLang="zh-CN" dirty="0"/>
              <a:t>》</a:t>
            </a:r>
          </a:p>
          <a:p>
            <a:pPr lvl="2"/>
            <a:r>
              <a:rPr lang="en-US" altLang="zh-CN" dirty="0"/>
              <a:t>2012</a:t>
            </a:r>
            <a:r>
              <a:rPr lang="zh-CN" altLang="en-US" dirty="0"/>
              <a:t>年，迪斯尼公司以</a:t>
            </a:r>
            <a:r>
              <a:rPr lang="en-US" altLang="zh-CN" dirty="0"/>
              <a:t>40.5</a:t>
            </a:r>
            <a:r>
              <a:rPr lang="zh-CN" altLang="en-US" dirty="0"/>
              <a:t>亿美元收购卢卡斯电影公司，包括工业光魔</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79</a:t>
            </a:fld>
            <a:endParaRPr lang="zh-CN" altLang="en-US"/>
          </a:p>
        </p:txBody>
      </p:sp>
    </p:spTree>
    <p:extLst>
      <p:ext uri="{BB962C8B-B14F-4D97-AF65-F5344CB8AC3E}">
        <p14:creationId xmlns:p14="http://schemas.microsoft.com/office/powerpoint/2010/main" val="381210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建模</a:t>
            </a:r>
          </a:p>
        </p:txBody>
      </p:sp>
      <p:sp>
        <p:nvSpPr>
          <p:cNvPr id="3" name="内容占位符 2"/>
          <p:cNvSpPr>
            <a:spLocks noGrp="1"/>
          </p:cNvSpPr>
          <p:nvPr>
            <p:ph idx="1"/>
          </p:nvPr>
        </p:nvSpPr>
        <p:spPr/>
        <p:txBody>
          <a:bodyPr>
            <a:normAutofit/>
          </a:bodyPr>
          <a:lstStyle/>
          <a:p>
            <a:pPr lvl="1"/>
            <a:r>
              <a:rPr lang="zh-CN" altLang="en-US" dirty="0"/>
              <a:t>在计算机中通过几何、图像、视频等形式构建和表示物体模型。</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485" y="2564904"/>
            <a:ext cx="6247029" cy="3414074"/>
          </a:xfrm>
          <a:prstGeom prst="rect">
            <a:avLst/>
          </a:prstGeom>
        </p:spPr>
      </p:pic>
      <p:sp>
        <p:nvSpPr>
          <p:cNvPr id="8" name="文本框 7">
            <a:extLst>
              <a:ext uri="{FF2B5EF4-FFF2-40B4-BE49-F238E27FC236}">
                <a16:creationId xmlns:a16="http://schemas.microsoft.com/office/drawing/2014/main" id="{F5AD5CF1-8044-4BED-B92D-3938F4637879}"/>
              </a:ext>
            </a:extLst>
          </p:cNvPr>
          <p:cNvSpPr txBox="1"/>
          <p:nvPr/>
        </p:nvSpPr>
        <p:spPr>
          <a:xfrm>
            <a:off x="1187624" y="6115394"/>
            <a:ext cx="7416824" cy="369332"/>
          </a:xfrm>
          <a:prstGeom prst="rect">
            <a:avLst/>
          </a:prstGeom>
          <a:noFill/>
        </p:spPr>
        <p:txBody>
          <a:bodyPr wrap="square">
            <a:spAutoFit/>
          </a:bodyPr>
          <a:lstStyle/>
          <a:p>
            <a:r>
              <a:rPr lang="zh-CN" altLang="en-US" dirty="0"/>
              <a:t>https://www.bilibili.com/video/BV1Ht411j7rq?share_source=copy_web</a:t>
            </a:r>
          </a:p>
        </p:txBody>
      </p:sp>
    </p:spTree>
    <p:extLst>
      <p:ext uri="{BB962C8B-B14F-4D97-AF65-F5344CB8AC3E}">
        <p14:creationId xmlns:p14="http://schemas.microsoft.com/office/powerpoint/2010/main" val="23039096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游戏娱乐</a:t>
            </a:r>
          </a:p>
        </p:txBody>
      </p:sp>
      <p:sp>
        <p:nvSpPr>
          <p:cNvPr id="3" name="内容占位符 2"/>
          <p:cNvSpPr>
            <a:spLocks noGrp="1"/>
          </p:cNvSpPr>
          <p:nvPr>
            <p:ph idx="1"/>
          </p:nvPr>
        </p:nvSpPr>
        <p:spPr/>
        <p:txBody>
          <a:bodyPr/>
          <a:lstStyle/>
          <a:p>
            <a:r>
              <a:rPr lang="zh-CN" altLang="en-US" sz="2800" dirty="0"/>
              <a:t>视频游戏</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80</a:t>
            </a:fld>
            <a:endParaRPr lang="zh-CN" altLang="en-US"/>
          </a:p>
        </p:txBody>
      </p:sp>
      <p:pic>
        <p:nvPicPr>
          <p:cNvPr id="5" name="图片 4"/>
          <p:cNvPicPr>
            <a:picLocks noChangeAspect="1"/>
          </p:cNvPicPr>
          <p:nvPr/>
        </p:nvPicPr>
        <p:blipFill>
          <a:blip r:embed="rId3"/>
          <a:stretch>
            <a:fillRect/>
          </a:stretch>
        </p:blipFill>
        <p:spPr>
          <a:xfrm>
            <a:off x="4499992" y="2641104"/>
            <a:ext cx="4340686" cy="3236168"/>
          </a:xfrm>
          <a:prstGeom prst="rect">
            <a:avLst/>
          </a:prstGeom>
        </p:spPr>
      </p:pic>
      <p:pic>
        <p:nvPicPr>
          <p:cNvPr id="27654" name="Picture 6">
            <a:extLst>
              <a:ext uri="{FF2B5EF4-FFF2-40B4-BE49-F238E27FC236}">
                <a16:creationId xmlns:a16="http://schemas.microsoft.com/office/drawing/2014/main" id="{4BCB0A21-1BC9-49DD-9446-D450A053A67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7584" y="2174670"/>
            <a:ext cx="3491880" cy="1967093"/>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a:extLst>
              <a:ext uri="{FF2B5EF4-FFF2-40B4-BE49-F238E27FC236}">
                <a16:creationId xmlns:a16="http://schemas.microsoft.com/office/drawing/2014/main" id="{8CFD8296-EFF7-4C4E-A51A-113A639E79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0533" y="4270098"/>
            <a:ext cx="3491880" cy="1967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视频游戏：水特效</a:t>
            </a:r>
          </a:p>
        </p:txBody>
      </p:sp>
      <p:pic>
        <p:nvPicPr>
          <p:cNvPr id="19458" name="Picture 2" descr="多玩单机游戏"/>
          <p:cNvPicPr>
            <a:picLocks noChangeAspect="1" noChangeArrowheads="1"/>
          </p:cNvPicPr>
          <p:nvPr/>
        </p:nvPicPr>
        <p:blipFill>
          <a:blip r:embed="rId2" cstate="print"/>
          <a:srcRect t="45000" b="8333"/>
          <a:stretch>
            <a:fillRect/>
          </a:stretch>
        </p:blipFill>
        <p:spPr bwMode="auto">
          <a:xfrm>
            <a:off x="1187624" y="1693464"/>
            <a:ext cx="6609928" cy="1927896"/>
          </a:xfrm>
          <a:prstGeom prst="rect">
            <a:avLst/>
          </a:prstGeom>
          <a:noFill/>
        </p:spPr>
      </p:pic>
      <p:pic>
        <p:nvPicPr>
          <p:cNvPr id="19460" name="Picture 4" descr="多玩单机游戏"/>
          <p:cNvPicPr>
            <a:picLocks noChangeAspect="1" noChangeArrowheads="1"/>
          </p:cNvPicPr>
          <p:nvPr/>
        </p:nvPicPr>
        <p:blipFill>
          <a:blip r:embed="rId3" cstate="print"/>
          <a:srcRect t="22388" b="6716"/>
          <a:stretch>
            <a:fillRect/>
          </a:stretch>
        </p:blipFill>
        <p:spPr bwMode="auto">
          <a:xfrm>
            <a:off x="1187624" y="3789040"/>
            <a:ext cx="6609928" cy="261643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视频游戏：火特效</a:t>
            </a:r>
          </a:p>
        </p:txBody>
      </p:sp>
      <p:pic>
        <p:nvPicPr>
          <p:cNvPr id="20482" name="Picture 2" descr="多玩单机游戏"/>
          <p:cNvPicPr>
            <a:picLocks noChangeAspect="1" noChangeArrowheads="1"/>
          </p:cNvPicPr>
          <p:nvPr/>
        </p:nvPicPr>
        <p:blipFill>
          <a:blip r:embed="rId2" cstate="print"/>
          <a:srcRect t="14155" b="30594"/>
          <a:stretch>
            <a:fillRect/>
          </a:stretch>
        </p:blipFill>
        <p:spPr bwMode="auto">
          <a:xfrm>
            <a:off x="1691680" y="1560440"/>
            <a:ext cx="5612579" cy="2325760"/>
          </a:xfrm>
          <a:prstGeom prst="rect">
            <a:avLst/>
          </a:prstGeom>
          <a:noFill/>
        </p:spPr>
      </p:pic>
      <p:pic>
        <p:nvPicPr>
          <p:cNvPr id="20484" name="Picture 4" descr="多玩单机游戏"/>
          <p:cNvPicPr>
            <a:picLocks noChangeAspect="1" noChangeArrowheads="1"/>
          </p:cNvPicPr>
          <p:nvPr/>
        </p:nvPicPr>
        <p:blipFill>
          <a:blip r:embed="rId3" cstate="print"/>
          <a:srcRect t="13334" b="8889"/>
          <a:stretch>
            <a:fillRect/>
          </a:stretch>
        </p:blipFill>
        <p:spPr bwMode="auto">
          <a:xfrm>
            <a:off x="1693760" y="4162684"/>
            <a:ext cx="5638207" cy="2466716"/>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视频游戏：阴影</a:t>
            </a:r>
          </a:p>
        </p:txBody>
      </p:sp>
      <p:pic>
        <p:nvPicPr>
          <p:cNvPr id="22530" name="Picture 2" descr="多玩单机游戏"/>
          <p:cNvPicPr>
            <a:picLocks noChangeAspect="1" noChangeArrowheads="1"/>
          </p:cNvPicPr>
          <p:nvPr/>
        </p:nvPicPr>
        <p:blipFill>
          <a:blip r:embed="rId2" cstate="print"/>
          <a:srcRect t="5515" b="20957"/>
          <a:stretch>
            <a:fillRect/>
          </a:stretch>
        </p:blipFill>
        <p:spPr bwMode="auto">
          <a:xfrm>
            <a:off x="1436241" y="1588728"/>
            <a:ext cx="6160095" cy="2830872"/>
          </a:xfrm>
          <a:prstGeom prst="rect">
            <a:avLst/>
          </a:prstGeom>
          <a:noFill/>
        </p:spPr>
      </p:pic>
      <p:pic>
        <p:nvPicPr>
          <p:cNvPr id="22532" name="Picture 4" descr="多玩单机游戏"/>
          <p:cNvPicPr>
            <a:picLocks noChangeAspect="1" noChangeArrowheads="1"/>
          </p:cNvPicPr>
          <p:nvPr/>
        </p:nvPicPr>
        <p:blipFill>
          <a:blip r:embed="rId3" cstate="print"/>
          <a:srcRect t="48062" b="6977"/>
          <a:stretch>
            <a:fillRect/>
          </a:stretch>
        </p:blipFill>
        <p:spPr bwMode="auto">
          <a:xfrm>
            <a:off x="1436015" y="4655048"/>
            <a:ext cx="6157146" cy="2076247"/>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视频游戏：植被</a:t>
            </a:r>
          </a:p>
        </p:txBody>
      </p:sp>
      <p:pic>
        <p:nvPicPr>
          <p:cNvPr id="23554" name="Picture 2" descr="多玩单机游戏"/>
          <p:cNvPicPr>
            <a:picLocks noChangeAspect="1" noChangeArrowheads="1"/>
          </p:cNvPicPr>
          <p:nvPr/>
        </p:nvPicPr>
        <p:blipFill>
          <a:blip r:embed="rId2" cstate="print"/>
          <a:srcRect b="12219"/>
          <a:stretch>
            <a:fillRect/>
          </a:stretch>
        </p:blipFill>
        <p:spPr bwMode="auto">
          <a:xfrm>
            <a:off x="1475656" y="1632340"/>
            <a:ext cx="5953555" cy="2939660"/>
          </a:xfrm>
          <a:prstGeom prst="rect">
            <a:avLst/>
          </a:prstGeom>
          <a:noFill/>
        </p:spPr>
      </p:pic>
      <p:pic>
        <p:nvPicPr>
          <p:cNvPr id="23556" name="Picture 4" descr="多玩单机游戏"/>
          <p:cNvPicPr>
            <a:picLocks noChangeAspect="1" noChangeArrowheads="1"/>
          </p:cNvPicPr>
          <p:nvPr/>
        </p:nvPicPr>
        <p:blipFill>
          <a:blip r:embed="rId3" cstate="print"/>
          <a:srcRect t="39286" b="10714"/>
          <a:stretch>
            <a:fillRect/>
          </a:stretch>
        </p:blipFill>
        <p:spPr bwMode="auto">
          <a:xfrm>
            <a:off x="1479499" y="4725144"/>
            <a:ext cx="5980900" cy="1870693"/>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0C913308-F349-4B6D-A68A-DD1791B4A57B}" type="slidenum">
              <a:rPr lang="zh-CN" altLang="en-US" smtClean="0"/>
              <a:t>85</a:t>
            </a:fld>
            <a:endParaRPr lang="zh-CN" altLang="en-US" dirty="0"/>
          </a:p>
        </p:txBody>
      </p:sp>
      <p:sp>
        <p:nvSpPr>
          <p:cNvPr id="2" name="标题 1"/>
          <p:cNvSpPr>
            <a:spLocks noGrp="1"/>
          </p:cNvSpPr>
          <p:nvPr>
            <p:ph type="title"/>
          </p:nvPr>
        </p:nvSpPr>
        <p:spPr/>
        <p:txBody>
          <a:bodyPr>
            <a:normAutofit/>
          </a:bodyPr>
          <a:lstStyle/>
          <a:p>
            <a:r>
              <a:rPr lang="en-US" altLang="zh-CN" b="1" dirty="0"/>
              <a:t>4.3 </a:t>
            </a:r>
            <a:r>
              <a:rPr lang="zh-CN" altLang="en-US" b="1" dirty="0"/>
              <a:t>虚拟仿真和增强现实</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0052" y="4221088"/>
            <a:ext cx="2808312" cy="2149414"/>
          </a:xfrm>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772816"/>
            <a:ext cx="3680374" cy="2222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908" y="4221088"/>
            <a:ext cx="3672408" cy="218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1734234"/>
            <a:ext cx="3168353" cy="226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20072" y="6403821"/>
            <a:ext cx="2376264" cy="400110"/>
          </a:xfrm>
          <a:prstGeom prst="rect">
            <a:avLst/>
          </a:prstGeom>
          <a:noFill/>
        </p:spPr>
        <p:txBody>
          <a:bodyPr wrap="square" rtlCol="0">
            <a:spAutoFit/>
          </a:bodyPr>
          <a:lstStyle/>
          <a:p>
            <a:pPr algn="ctr"/>
            <a:r>
              <a:rPr lang="zh-CN" altLang="en-US" sz="2000" dirty="0"/>
              <a:t>圆明园再现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4.4 </a:t>
            </a:r>
            <a:r>
              <a:rPr lang="zh-CN" altLang="en-US" b="1" dirty="0"/>
              <a:t>工业设计和制造</a:t>
            </a:r>
          </a:p>
        </p:txBody>
      </p:sp>
      <p:sp>
        <p:nvSpPr>
          <p:cNvPr id="3" name="内容占位符 2"/>
          <p:cNvSpPr>
            <a:spLocks noGrp="1"/>
          </p:cNvSpPr>
          <p:nvPr>
            <p:ph idx="1"/>
          </p:nvPr>
        </p:nvSpPr>
        <p:spPr/>
        <p:txBody>
          <a:bodyPr/>
          <a:lstStyle/>
          <a:p>
            <a:r>
              <a:rPr lang="en-US" altLang="zh-CN"/>
              <a:t>CAD/CAE/CAM</a:t>
            </a:r>
            <a:r>
              <a:rPr lang="zh-CN" altLang="en-US"/>
              <a:t>、</a:t>
            </a:r>
            <a:r>
              <a:rPr lang="zh-CN" altLang="en-US" dirty="0"/>
              <a:t>逆向工程、</a:t>
            </a:r>
            <a:r>
              <a:rPr lang="en-US" altLang="zh-CN" dirty="0"/>
              <a:t>3D</a:t>
            </a:r>
            <a:r>
              <a:rPr lang="zh-CN" altLang="en-US" dirty="0"/>
              <a:t>打印、</a:t>
            </a:r>
            <a:r>
              <a:rPr lang="en-US" altLang="zh-CN" dirty="0"/>
              <a:t>…</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368079"/>
            <a:ext cx="6912768" cy="417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86</a:t>
            </a:fld>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4.5 </a:t>
            </a:r>
            <a:r>
              <a:rPr lang="zh-CN" altLang="en-US" b="1" dirty="0"/>
              <a:t>文化和艺术</a:t>
            </a:r>
          </a:p>
        </p:txBody>
      </p:sp>
      <p:sp>
        <p:nvSpPr>
          <p:cNvPr id="3" name="内容占位符 2"/>
          <p:cNvSpPr>
            <a:spLocks noGrp="1"/>
          </p:cNvSpPr>
          <p:nvPr>
            <p:ph idx="1"/>
          </p:nvPr>
        </p:nvSpPr>
        <p:spPr/>
        <p:txBody>
          <a:bodyPr/>
          <a:lstStyle/>
          <a:p>
            <a:r>
              <a:rPr lang="zh-CN" altLang="en-US" dirty="0"/>
              <a:t>绘画创作、建筑设计、</a:t>
            </a:r>
            <a:r>
              <a:rPr lang="zh-CN" altLang="en-US" dirty="0">
                <a:sym typeface="+mn-ea"/>
              </a:rPr>
              <a:t>文化遗产保护、</a:t>
            </a:r>
            <a:r>
              <a:rPr lang="en-US" altLang="zh-CN" dirty="0">
                <a:sym typeface="+mn-ea"/>
              </a:rPr>
              <a:t>…</a:t>
            </a:r>
            <a:endParaRPr lang="zh-CN" altLang="en-US" dirty="0"/>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39" y="4697325"/>
            <a:ext cx="2615475" cy="20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87</a:t>
            </a:fld>
            <a:endParaRPr lang="zh-CN" altLang="en-US"/>
          </a:p>
        </p:txBody>
      </p:sp>
      <p:pic>
        <p:nvPicPr>
          <p:cNvPr id="5" name="图片 4"/>
          <p:cNvPicPr>
            <a:picLocks noChangeAspect="1"/>
          </p:cNvPicPr>
          <p:nvPr/>
        </p:nvPicPr>
        <p:blipFill>
          <a:blip r:embed="rId4"/>
          <a:stretch>
            <a:fillRect/>
          </a:stretch>
        </p:blipFill>
        <p:spPr>
          <a:xfrm>
            <a:off x="638666" y="2492896"/>
            <a:ext cx="7866667" cy="2038095"/>
          </a:xfrm>
          <a:prstGeom prst="rect">
            <a:avLst/>
          </a:prstGeom>
        </p:spPr>
      </p:pic>
      <p:pic>
        <p:nvPicPr>
          <p:cNvPr id="6" name="图片 5"/>
          <p:cNvPicPr>
            <a:picLocks noChangeAspect="1"/>
          </p:cNvPicPr>
          <p:nvPr/>
        </p:nvPicPr>
        <p:blipFill>
          <a:blip r:embed="rId5"/>
          <a:stretch>
            <a:fillRect/>
          </a:stretch>
        </p:blipFill>
        <p:spPr>
          <a:xfrm>
            <a:off x="3072675" y="4696530"/>
            <a:ext cx="2697264" cy="20241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1325" y="4818848"/>
            <a:ext cx="2669270" cy="1779513"/>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normAutofit/>
          </a:bodyPr>
          <a:lstStyle/>
          <a:p>
            <a:r>
              <a:rPr lang="en-US" altLang="zh-CN" b="1" dirty="0"/>
              <a:t>4.6 </a:t>
            </a:r>
            <a:r>
              <a:rPr lang="zh-CN" altLang="en-US" b="1" dirty="0"/>
              <a:t>科学</a:t>
            </a:r>
          </a:p>
        </p:txBody>
      </p:sp>
      <p:sp>
        <p:nvSpPr>
          <p:cNvPr id="3" name="内容占位符 2"/>
          <p:cNvSpPr>
            <a:spLocks noGrp="1"/>
          </p:cNvSpPr>
          <p:nvPr>
            <p:ph idx="1"/>
          </p:nvPr>
        </p:nvSpPr>
        <p:spPr/>
        <p:txBody>
          <a:bodyPr/>
          <a:lstStyle/>
          <a:p>
            <a:r>
              <a:rPr lang="zh-CN" altLang="en-US" dirty="0"/>
              <a:t>信息可视化、数据可视化、</a:t>
            </a:r>
            <a:r>
              <a:rPr lang="en-US" altLang="zh-CN" dirty="0"/>
              <a:t>…</a:t>
            </a:r>
            <a:endParaRPr lang="zh-CN" altLang="en-US" dirty="0"/>
          </a:p>
        </p:txBody>
      </p:sp>
      <p:grpSp>
        <p:nvGrpSpPr>
          <p:cNvPr id="5" name="组合 4"/>
          <p:cNvGrpSpPr/>
          <p:nvPr/>
        </p:nvGrpSpPr>
        <p:grpSpPr>
          <a:xfrm>
            <a:off x="1049983" y="2459279"/>
            <a:ext cx="6571009" cy="4111163"/>
            <a:chOff x="449263" y="1628800"/>
            <a:chExt cx="8011169" cy="5012201"/>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28800"/>
              <a:ext cx="3978721" cy="2545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63" y="4364841"/>
              <a:ext cx="4025025" cy="227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3974523"/>
              <a:ext cx="3744416" cy="266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1628800"/>
              <a:ext cx="2910358" cy="273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灯片编号占位符 3"/>
          <p:cNvSpPr>
            <a:spLocks noGrp="1"/>
          </p:cNvSpPr>
          <p:nvPr>
            <p:ph type="sldNum" sz="quarter" idx="12"/>
          </p:nvPr>
        </p:nvSpPr>
        <p:spPr/>
        <p:txBody>
          <a:bodyPr/>
          <a:lstStyle/>
          <a:p>
            <a:fld id="{0C913308-F349-4B6D-A68A-DD1791B4A57B}" type="slidenum">
              <a:rPr lang="zh-CN" altLang="en-US" smtClean="0"/>
              <a:t>88</a:t>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总结</a:t>
            </a:r>
          </a:p>
        </p:txBody>
      </p:sp>
      <p:sp>
        <p:nvSpPr>
          <p:cNvPr id="3" name="内容占位符 2"/>
          <p:cNvSpPr>
            <a:spLocks noGrp="1"/>
          </p:cNvSpPr>
          <p:nvPr>
            <p:ph idx="1"/>
          </p:nvPr>
        </p:nvSpPr>
        <p:spPr>
          <a:xfrm>
            <a:off x="457200" y="1600200"/>
            <a:ext cx="8507288" cy="4525963"/>
          </a:xfrm>
        </p:spPr>
        <p:txBody>
          <a:bodyPr>
            <a:normAutofit/>
          </a:bodyPr>
          <a:lstStyle/>
          <a:p>
            <a:r>
              <a:rPr lang="en-US" altLang="zh-CN" sz="2800" dirty="0"/>
              <a:t>1963</a:t>
            </a:r>
            <a:r>
              <a:rPr lang="zh-CN" altLang="en-US" sz="2800" dirty="0"/>
              <a:t>年，</a:t>
            </a:r>
            <a:r>
              <a:rPr lang="en-US" altLang="zh-CN" sz="2800" dirty="0"/>
              <a:t>Ivan Sutherland</a:t>
            </a:r>
            <a:r>
              <a:rPr lang="zh-CN" altLang="en-US" sz="2800" dirty="0"/>
              <a:t>发明</a:t>
            </a:r>
            <a:r>
              <a:rPr lang="en-US" altLang="zh-CN" sz="2800" dirty="0"/>
              <a:t>Sketchpad</a:t>
            </a:r>
            <a:r>
              <a:rPr lang="zh-CN" altLang="en-US" sz="2800" dirty="0"/>
              <a:t>标志着计算机图形学的诞生。</a:t>
            </a:r>
            <a:endParaRPr lang="en-US" altLang="zh-CN" sz="2800" dirty="0"/>
          </a:p>
          <a:p>
            <a:r>
              <a:rPr lang="zh-CN" altLang="en-US" sz="2800" dirty="0"/>
              <a:t>建模、绘制、交互等是计算机图形学的主要研究内容。</a:t>
            </a:r>
            <a:endParaRPr lang="en-US" altLang="zh-CN" sz="2800" dirty="0"/>
          </a:p>
          <a:p>
            <a:r>
              <a:rPr lang="zh-CN" altLang="en-US" sz="2800" dirty="0"/>
              <a:t>计算机图形学在影视媒体、游戏娱乐、虚拟仿真和增强现实、工业设计和制造、文化和艺术、以及科学等领域都有着重要的应用。</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89</a:t>
            </a:fld>
            <a:endParaRPr lang="zh-CN" altLang="en-US"/>
          </a:p>
        </p:txBody>
      </p:sp>
    </p:spTree>
    <p:extLst>
      <p:ext uri="{BB962C8B-B14F-4D97-AF65-F5344CB8AC3E}">
        <p14:creationId xmlns:p14="http://schemas.microsoft.com/office/powerpoint/2010/main" val="1929501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绘制</a:t>
            </a:r>
          </a:p>
        </p:txBody>
      </p:sp>
      <p:sp>
        <p:nvSpPr>
          <p:cNvPr id="3" name="内容占位符 2"/>
          <p:cNvSpPr>
            <a:spLocks noGrp="1"/>
          </p:cNvSpPr>
          <p:nvPr>
            <p:ph idx="1"/>
          </p:nvPr>
        </p:nvSpPr>
        <p:spPr/>
        <p:txBody>
          <a:bodyPr>
            <a:normAutofit/>
          </a:bodyPr>
          <a:lstStyle/>
          <a:p>
            <a:pPr lvl="1"/>
            <a:r>
              <a:rPr lang="zh-CN" altLang="en-US" dirty="0"/>
              <a:t>通过可视媒介（图像、视频、全息等）呈现计算机中存储的物体模型。</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620" y="2564904"/>
            <a:ext cx="6840760" cy="3454584"/>
          </a:xfrm>
          <a:prstGeom prst="rect">
            <a:avLst/>
          </a:prstGeom>
        </p:spPr>
      </p:pic>
      <p:sp>
        <p:nvSpPr>
          <p:cNvPr id="7" name="文本框 6">
            <a:extLst>
              <a:ext uri="{FF2B5EF4-FFF2-40B4-BE49-F238E27FC236}">
                <a16:creationId xmlns:a16="http://schemas.microsoft.com/office/drawing/2014/main" id="{C81DAA32-7FF4-41CF-A431-3FF6C44131F6}"/>
              </a:ext>
            </a:extLst>
          </p:cNvPr>
          <p:cNvSpPr txBox="1"/>
          <p:nvPr/>
        </p:nvSpPr>
        <p:spPr>
          <a:xfrm>
            <a:off x="1043608" y="6100118"/>
            <a:ext cx="7272808" cy="369332"/>
          </a:xfrm>
          <a:prstGeom prst="rect">
            <a:avLst/>
          </a:prstGeom>
          <a:noFill/>
        </p:spPr>
        <p:txBody>
          <a:bodyPr wrap="square">
            <a:spAutoFit/>
          </a:bodyPr>
          <a:lstStyle/>
          <a:p>
            <a:r>
              <a:rPr lang="zh-CN" altLang="en-US" dirty="0"/>
              <a:t>https://www.bilibili.com/video/BV18p4y14761?share_source=copy_web</a:t>
            </a:r>
          </a:p>
        </p:txBody>
      </p:sp>
    </p:spTree>
    <p:extLst>
      <p:ext uri="{BB962C8B-B14F-4D97-AF65-F5344CB8AC3E}">
        <p14:creationId xmlns:p14="http://schemas.microsoft.com/office/powerpoint/2010/main" val="2289309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参考文献</a:t>
            </a:r>
          </a:p>
        </p:txBody>
      </p:sp>
      <p:sp>
        <p:nvSpPr>
          <p:cNvPr id="3" name="内容占位符 2"/>
          <p:cNvSpPr>
            <a:spLocks noGrp="1"/>
          </p:cNvSpPr>
          <p:nvPr>
            <p:ph idx="1"/>
          </p:nvPr>
        </p:nvSpPr>
        <p:spPr>
          <a:xfrm>
            <a:off x="457200" y="1600200"/>
            <a:ext cx="8507288" cy="4525963"/>
          </a:xfrm>
        </p:spPr>
        <p:txBody>
          <a:bodyPr/>
          <a:lstStyle/>
          <a:p>
            <a:r>
              <a:rPr lang="en-US" altLang="zh-CN" sz="1800" dirty="0"/>
              <a:t>A short history of computer graphics. </a:t>
            </a:r>
            <a:r>
              <a:rPr lang="en-US" altLang="zh-CN" sz="1800" dirty="0">
                <a:hlinkClick r:id="rId3"/>
              </a:rPr>
              <a:t>http://cs.fit.edu/~wds/classes/graphics/History/history/</a:t>
            </a:r>
            <a:r>
              <a:rPr lang="en-US" altLang="zh-CN" sz="1800" dirty="0"/>
              <a:t> </a:t>
            </a:r>
            <a:r>
              <a:rPr lang="en-US" altLang="zh-CN" sz="1800" u="sng" dirty="0">
                <a:solidFill>
                  <a:srgbClr val="0000CC"/>
                </a:solidFill>
              </a:rPr>
              <a:t>history.html </a:t>
            </a:r>
          </a:p>
          <a:p>
            <a:r>
              <a:rPr lang="en-US" altLang="zh-CN" sz="1800" dirty="0"/>
              <a:t>Modeling the appearance and behavior of urban spaces. </a:t>
            </a:r>
            <a:r>
              <a:rPr lang="en-US" altLang="zh-CN" sz="1800" i="1" dirty="0"/>
              <a:t>C. A. </a:t>
            </a:r>
            <a:r>
              <a:rPr lang="en-US" altLang="zh-CN" sz="1800" i="1" dirty="0" err="1"/>
              <a:t>Vanegas</a:t>
            </a:r>
            <a:r>
              <a:rPr lang="en-US" altLang="zh-CN" sz="1800" dirty="0"/>
              <a:t>, et al., Computer Graphics Forum, 28(2), 2009.</a:t>
            </a:r>
          </a:p>
          <a:p>
            <a:r>
              <a:rPr lang="en-US" altLang="zh-CN" sz="1800" dirty="0"/>
              <a:t>A survey of urban reconstruction. </a:t>
            </a:r>
            <a:r>
              <a:rPr lang="en-US" altLang="zh-CN" sz="1800" i="1" dirty="0"/>
              <a:t>P. </a:t>
            </a:r>
            <a:r>
              <a:rPr lang="en-US" altLang="zh-CN" sz="1800" i="1" dirty="0" err="1"/>
              <a:t>Musialski</a:t>
            </a:r>
            <a:r>
              <a:rPr lang="en-US" altLang="zh-CN" sz="1800" dirty="0"/>
              <a:t>, et al., EUROGRAPHICS, 2012.</a:t>
            </a:r>
          </a:p>
          <a:p>
            <a:r>
              <a:rPr lang="en-US" altLang="zh-CN" sz="1800" dirty="0"/>
              <a:t>A survey on video-based graphics and video visualization. </a:t>
            </a:r>
            <a:r>
              <a:rPr lang="en-US" altLang="zh-CN" sz="1800" i="1" dirty="0"/>
              <a:t>P. </a:t>
            </a:r>
            <a:r>
              <a:rPr lang="en-US" altLang="zh-CN" sz="1800" i="1" dirty="0" err="1"/>
              <a:t>Borgo</a:t>
            </a:r>
            <a:r>
              <a:rPr lang="en-US" altLang="zh-CN" sz="1800" dirty="0"/>
              <a:t> et al., EUROGRAPHICS, 2011.</a:t>
            </a:r>
          </a:p>
          <a:p>
            <a:r>
              <a:rPr lang="en-US" altLang="zh-CN" sz="1800" dirty="0"/>
              <a:t>Data-driven models in computer graphics. </a:t>
            </a:r>
            <a:r>
              <a:rPr lang="en-US" altLang="zh-CN" sz="1800" dirty="0">
                <a:hlinkClick r:id="rId4"/>
              </a:rPr>
              <a:t>http://www.cs.virginia.edu/~gfx/courses/2006/DataDriven/</a:t>
            </a:r>
            <a:r>
              <a:rPr lang="en-US" altLang="zh-CN" sz="1800" dirty="0"/>
              <a:t> </a:t>
            </a:r>
          </a:p>
          <a:p>
            <a:r>
              <a:rPr lang="en-US" altLang="zh-CN" sz="1800" dirty="0"/>
              <a:t>Machine learning for computer graphics: a manifesto and tutorial. </a:t>
            </a:r>
            <a:r>
              <a:rPr lang="en-US" altLang="zh-CN" sz="1800" i="1" dirty="0"/>
              <a:t>A. </a:t>
            </a:r>
            <a:r>
              <a:rPr lang="en-US" altLang="zh-CN" sz="1800" i="1" dirty="0" err="1"/>
              <a:t>Hertzmann</a:t>
            </a:r>
            <a:r>
              <a:rPr lang="en-US" altLang="zh-CN" sz="1800" dirty="0"/>
              <a:t>, PG, 2003.</a:t>
            </a:r>
          </a:p>
          <a:p>
            <a:r>
              <a:rPr lang="en-US" altLang="zh-CN" sz="1800" dirty="0"/>
              <a:t>Applications of compressed sensing in computer graphics and imaging. </a:t>
            </a:r>
            <a:r>
              <a:rPr lang="en-US" altLang="zh-CN" sz="1800" dirty="0">
                <a:hlinkClick r:id="rId5"/>
              </a:rPr>
              <a:t>http://agl.unm.edu/researchAreasTest/CSProject.php</a:t>
            </a:r>
            <a:r>
              <a:rPr lang="en-US" altLang="zh-CN" sz="1800" dirty="0"/>
              <a:t> </a:t>
            </a:r>
          </a:p>
          <a:p>
            <a:endParaRPr lang="zh-CN" altLang="en-US" sz="1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90</a:t>
            </a:fld>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参考文献</a:t>
            </a:r>
          </a:p>
        </p:txBody>
      </p:sp>
      <p:sp>
        <p:nvSpPr>
          <p:cNvPr id="3" name="内容占位符 2"/>
          <p:cNvSpPr>
            <a:spLocks noGrp="1"/>
          </p:cNvSpPr>
          <p:nvPr>
            <p:ph idx="1"/>
          </p:nvPr>
        </p:nvSpPr>
        <p:spPr>
          <a:xfrm>
            <a:off x="457200" y="1600200"/>
            <a:ext cx="8507288" cy="5069160"/>
          </a:xfrm>
        </p:spPr>
        <p:txBody>
          <a:bodyPr>
            <a:normAutofit/>
          </a:bodyPr>
          <a:lstStyle/>
          <a:p>
            <a:r>
              <a:rPr lang="en-US" altLang="zh-CN" sz="1800" dirty="0"/>
              <a:t>Photo tourism: exploring photo collections in 3D. </a:t>
            </a:r>
            <a:r>
              <a:rPr lang="en-US" altLang="zh-CN" sz="1800" i="1" dirty="0"/>
              <a:t>N. </a:t>
            </a:r>
            <a:r>
              <a:rPr lang="en-US" altLang="zh-CN" sz="1800" i="1" dirty="0" err="1"/>
              <a:t>Snavely</a:t>
            </a:r>
            <a:r>
              <a:rPr lang="en-US" altLang="zh-CN" sz="1800" i="1" dirty="0"/>
              <a:t>, et al.</a:t>
            </a:r>
            <a:r>
              <a:rPr lang="en-US" altLang="zh-CN" sz="1800" dirty="0"/>
              <a:t>, </a:t>
            </a:r>
            <a:r>
              <a:rPr lang="en-US" altLang="zh-CN" sz="1800" dirty="0" err="1"/>
              <a:t>Siggraph</a:t>
            </a:r>
            <a:r>
              <a:rPr lang="en-US" altLang="zh-CN" sz="1800" dirty="0"/>
              <a:t> 2006.</a:t>
            </a:r>
          </a:p>
          <a:p>
            <a:r>
              <a:rPr lang="en-US" altLang="zh-CN" sz="1800" dirty="0"/>
              <a:t>Scene Completion Using Millions of Photographs. </a:t>
            </a:r>
            <a:r>
              <a:rPr lang="en-US" altLang="zh-CN" sz="1800" i="1" dirty="0"/>
              <a:t>J. Hays and A. </a:t>
            </a:r>
            <a:r>
              <a:rPr lang="en-US" altLang="zh-CN" sz="1800" i="1" dirty="0" err="1"/>
              <a:t>Efros</a:t>
            </a:r>
            <a:r>
              <a:rPr lang="en-US" altLang="zh-CN" sz="1800" i="1" dirty="0"/>
              <a:t>.</a:t>
            </a:r>
            <a:r>
              <a:rPr lang="en-US" altLang="zh-CN" sz="1800" dirty="0"/>
              <a:t>, </a:t>
            </a:r>
            <a:r>
              <a:rPr lang="en-US" altLang="zh-CN" sz="1800" dirty="0" err="1"/>
              <a:t>Siggraph</a:t>
            </a:r>
            <a:r>
              <a:rPr lang="en-US" altLang="zh-CN" sz="1800" dirty="0"/>
              <a:t> 2007.</a:t>
            </a:r>
          </a:p>
          <a:p>
            <a:r>
              <a:rPr lang="en-US" altLang="zh-CN" sz="1800" dirty="0"/>
              <a:t>Sketch2Photo: internet image montage. </a:t>
            </a:r>
            <a:r>
              <a:rPr lang="en-US" altLang="zh-CN" sz="1800" i="1" dirty="0"/>
              <a:t>T. Chen, et al.</a:t>
            </a:r>
            <a:r>
              <a:rPr lang="en-US" altLang="zh-CN" sz="1800" dirty="0"/>
              <a:t>, </a:t>
            </a:r>
            <a:r>
              <a:rPr lang="en-US" altLang="zh-CN" sz="1800" dirty="0" err="1"/>
              <a:t>SiggraphAsia</a:t>
            </a:r>
            <a:r>
              <a:rPr lang="en-US" altLang="zh-CN" sz="1800" dirty="0"/>
              <a:t> 2010.</a:t>
            </a:r>
          </a:p>
          <a:p>
            <a:r>
              <a:rPr lang="en-US" altLang="zh-CN" sz="1800" dirty="0" err="1"/>
              <a:t>Arcimboldo</a:t>
            </a:r>
            <a:r>
              <a:rPr lang="en-US" altLang="zh-CN" sz="1800" dirty="0"/>
              <a:t>-like collage using internet images. </a:t>
            </a:r>
            <a:r>
              <a:rPr lang="en-US" altLang="zh-CN" sz="1800" i="1" dirty="0"/>
              <a:t>H. Huang, et al.</a:t>
            </a:r>
            <a:r>
              <a:rPr lang="en-US" altLang="zh-CN" sz="1800" dirty="0"/>
              <a:t>, </a:t>
            </a:r>
            <a:r>
              <a:rPr lang="en-US" altLang="zh-CN" sz="1800" dirty="0" err="1"/>
              <a:t>SiggraphAsia</a:t>
            </a:r>
            <a:r>
              <a:rPr lang="en-US" altLang="zh-CN" sz="1800" dirty="0"/>
              <a:t> 2011.</a:t>
            </a:r>
          </a:p>
          <a:p>
            <a:r>
              <a:rPr lang="en-US" altLang="zh-CN" sz="1800" dirty="0"/>
              <a:t>Full-Frame Video Stabilization with Motion </a:t>
            </a:r>
            <a:r>
              <a:rPr lang="en-US" altLang="zh-CN" sz="1800" dirty="0" err="1"/>
              <a:t>Inpainting</a:t>
            </a:r>
            <a:r>
              <a:rPr lang="en-US" altLang="zh-CN" sz="1800" dirty="0"/>
              <a:t>. </a:t>
            </a:r>
            <a:r>
              <a:rPr lang="en-US" altLang="zh-CN" sz="1800" i="1" dirty="0"/>
              <a:t>Matsushita, et al.</a:t>
            </a:r>
            <a:r>
              <a:rPr lang="en-US" altLang="zh-CN" sz="1800" dirty="0"/>
              <a:t>, CVPR 2005.</a:t>
            </a:r>
          </a:p>
          <a:p>
            <a:r>
              <a:rPr lang="en-US" altLang="zh-CN" sz="1800" dirty="0"/>
              <a:t>Re-cinematography: improving the camera dynamics of casual video. </a:t>
            </a:r>
            <a:r>
              <a:rPr lang="en-US" altLang="zh-CN" sz="1800" i="1" dirty="0"/>
              <a:t>M. </a:t>
            </a:r>
            <a:r>
              <a:rPr lang="en-US" altLang="zh-CN" sz="1800" i="1" dirty="0" err="1"/>
              <a:t>Gleicher</a:t>
            </a:r>
            <a:r>
              <a:rPr lang="en-US" altLang="zh-CN" sz="1800" i="1" dirty="0"/>
              <a:t> and F. Liu</a:t>
            </a:r>
            <a:r>
              <a:rPr lang="en-US" altLang="zh-CN" sz="1800" dirty="0"/>
              <a:t>, Multimedia 2007.</a:t>
            </a:r>
          </a:p>
          <a:p>
            <a:r>
              <a:rPr lang="en-US" altLang="zh-CN" sz="1800" dirty="0"/>
              <a:t>Content-Preserving Warps for 3D Video Stabilization. </a:t>
            </a:r>
            <a:r>
              <a:rPr lang="en-US" altLang="zh-CN" sz="1800" i="1" dirty="0"/>
              <a:t>F. Liu and H. Jin</a:t>
            </a:r>
            <a:r>
              <a:rPr lang="en-US" altLang="zh-CN" sz="1800" dirty="0"/>
              <a:t>, </a:t>
            </a:r>
            <a:r>
              <a:rPr lang="en-US" altLang="zh-CN" sz="1800" dirty="0" err="1"/>
              <a:t>Siggraph</a:t>
            </a:r>
            <a:r>
              <a:rPr lang="en-US" altLang="zh-CN" sz="1800" dirty="0"/>
              <a:t> 2009.</a:t>
            </a:r>
          </a:p>
          <a:p>
            <a:r>
              <a:rPr lang="en-US" altLang="zh-CN" sz="1800" dirty="0"/>
              <a:t>Video Stabilization using </a:t>
            </a:r>
            <a:r>
              <a:rPr lang="en-US" altLang="zh-CN" sz="1800" dirty="0" err="1"/>
              <a:t>Epipolar</a:t>
            </a:r>
            <a:r>
              <a:rPr lang="en-US" altLang="zh-CN" sz="1800" dirty="0"/>
              <a:t> Geometry. </a:t>
            </a:r>
            <a:r>
              <a:rPr lang="en-US" altLang="zh-CN" sz="1800" i="1" dirty="0"/>
              <a:t>Goldstein and </a:t>
            </a:r>
            <a:r>
              <a:rPr lang="en-US" altLang="zh-CN" sz="1800" i="1" dirty="0" err="1"/>
              <a:t>Fattal</a:t>
            </a:r>
            <a:r>
              <a:rPr lang="en-US" altLang="zh-CN" sz="1800" dirty="0"/>
              <a:t>, </a:t>
            </a:r>
            <a:r>
              <a:rPr lang="en-US" altLang="zh-CN" sz="1800" dirty="0" err="1"/>
              <a:t>Siggraph</a:t>
            </a:r>
            <a:r>
              <a:rPr lang="en-US" altLang="zh-CN" sz="1800" dirty="0"/>
              <a:t> 2012.</a:t>
            </a:r>
            <a:endParaRPr lang="en-US" altLang="zh-CN" sz="1800" i="1" dirty="0"/>
          </a:p>
          <a:p>
            <a:r>
              <a:rPr lang="en-US" altLang="zh-CN" sz="1800" dirty="0"/>
              <a:t>Tonal Stabilization of Video. </a:t>
            </a:r>
            <a:r>
              <a:rPr lang="en-US" altLang="zh-CN" sz="1800" i="1" dirty="0" err="1"/>
              <a:t>Farbman</a:t>
            </a:r>
            <a:r>
              <a:rPr lang="en-US" altLang="zh-CN" sz="1800" i="1" dirty="0"/>
              <a:t> and </a:t>
            </a:r>
            <a:r>
              <a:rPr lang="en-US" altLang="zh-CN" sz="1800" i="1" dirty="0" err="1"/>
              <a:t>Lischinski</a:t>
            </a:r>
            <a:r>
              <a:rPr lang="en-US" altLang="zh-CN" sz="1800" dirty="0"/>
              <a:t>, </a:t>
            </a:r>
            <a:r>
              <a:rPr lang="en-US" altLang="zh-CN" sz="1800" dirty="0" err="1"/>
              <a:t>Siggraph</a:t>
            </a:r>
            <a:r>
              <a:rPr lang="en-US" altLang="zh-CN" sz="1800" dirty="0"/>
              <a:t> 2011.</a:t>
            </a:r>
          </a:p>
          <a:p>
            <a:endParaRPr lang="en-US" altLang="zh-CN" sz="1800" dirty="0"/>
          </a:p>
          <a:p>
            <a:endParaRPr lang="zh-CN" altLang="en-US" sz="1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91</a:t>
            </a:fld>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参考文献</a:t>
            </a:r>
          </a:p>
        </p:txBody>
      </p:sp>
      <p:sp>
        <p:nvSpPr>
          <p:cNvPr id="3" name="内容占位符 2"/>
          <p:cNvSpPr>
            <a:spLocks noGrp="1"/>
          </p:cNvSpPr>
          <p:nvPr>
            <p:ph idx="1"/>
          </p:nvPr>
        </p:nvSpPr>
        <p:spPr>
          <a:xfrm>
            <a:off x="457200" y="1600200"/>
            <a:ext cx="8507288" cy="5069160"/>
          </a:xfrm>
        </p:spPr>
        <p:txBody>
          <a:bodyPr>
            <a:normAutofit/>
          </a:bodyPr>
          <a:lstStyle/>
          <a:p>
            <a:r>
              <a:rPr lang="en-US" altLang="zh-CN" sz="1800" dirty="0"/>
              <a:t>RepFinder: Finding Approximately Repeated Scene Elements for Image Editing. </a:t>
            </a:r>
            <a:r>
              <a:rPr lang="en-US" altLang="zh-CN" sz="1800" i="1" dirty="0"/>
              <a:t>M. Cheng, et al.</a:t>
            </a:r>
            <a:r>
              <a:rPr lang="en-US" altLang="zh-CN" sz="1800" dirty="0"/>
              <a:t>, </a:t>
            </a:r>
            <a:r>
              <a:rPr lang="en-US" altLang="zh-CN" sz="1800" dirty="0" err="1"/>
              <a:t>Siggraph</a:t>
            </a:r>
            <a:r>
              <a:rPr lang="en-US" altLang="zh-CN" sz="1800" dirty="0"/>
              <a:t> 2011.</a:t>
            </a:r>
          </a:p>
          <a:p>
            <a:r>
              <a:rPr lang="en-US" altLang="zh-CN" sz="1800" dirty="0"/>
              <a:t>Camouflage image. </a:t>
            </a:r>
            <a:r>
              <a:rPr lang="en-US" altLang="zh-CN" sz="1800" i="1" dirty="0"/>
              <a:t>H. Chu, et al., </a:t>
            </a:r>
            <a:r>
              <a:rPr lang="en-US" altLang="zh-CN" sz="1800" dirty="0" err="1"/>
              <a:t>Siggraph</a:t>
            </a:r>
            <a:r>
              <a:rPr lang="en-US" altLang="zh-CN" sz="1800" dirty="0"/>
              <a:t> 2010.</a:t>
            </a:r>
          </a:p>
          <a:p>
            <a:r>
              <a:rPr lang="en-US" altLang="zh-CN" sz="1800" dirty="0"/>
              <a:t>Seam Carving for Content-Aware Image Resizing. </a:t>
            </a:r>
            <a:r>
              <a:rPr lang="en-US" altLang="zh-CN" sz="1800" i="1" dirty="0"/>
              <a:t>S. </a:t>
            </a:r>
            <a:r>
              <a:rPr lang="en-US" altLang="zh-CN" sz="1800" i="1" dirty="0" err="1"/>
              <a:t>Avidan</a:t>
            </a:r>
            <a:r>
              <a:rPr lang="en-US" altLang="zh-CN" sz="1800" i="1" dirty="0"/>
              <a:t> and A. Shamir,</a:t>
            </a:r>
            <a:r>
              <a:rPr lang="en-US" altLang="zh-CN" sz="1800" dirty="0"/>
              <a:t> </a:t>
            </a:r>
            <a:r>
              <a:rPr lang="en-US" altLang="zh-CN" sz="1800" dirty="0" err="1"/>
              <a:t>Siggraph</a:t>
            </a:r>
            <a:r>
              <a:rPr lang="en-US" altLang="zh-CN" sz="1800" dirty="0"/>
              <a:t> 2007.</a:t>
            </a:r>
          </a:p>
          <a:p>
            <a:r>
              <a:rPr lang="en-US" altLang="zh-CN" sz="1800" dirty="0"/>
              <a:t>Motion-Aware Temporal Coherence for Video Resizing. </a:t>
            </a:r>
            <a:r>
              <a:rPr lang="en-US" altLang="zh-CN" sz="1800" i="1" dirty="0"/>
              <a:t>Y. Wang, et al., </a:t>
            </a:r>
            <a:r>
              <a:rPr lang="en-US" altLang="zh-CN" sz="1800" dirty="0" err="1"/>
              <a:t>Siggraph</a:t>
            </a:r>
            <a:r>
              <a:rPr lang="en-US" altLang="zh-CN" sz="1800" dirty="0"/>
              <a:t> 2009.</a:t>
            </a:r>
          </a:p>
          <a:p>
            <a:r>
              <a:rPr lang="en-US" altLang="zh-CN" sz="1800" dirty="0"/>
              <a:t>Interactive Images: Cuboid Proxies for Smart Image Manipulation. </a:t>
            </a:r>
            <a:r>
              <a:rPr lang="en-US" altLang="zh-CN" sz="1800" i="1" dirty="0"/>
              <a:t>Y. </a:t>
            </a:r>
            <a:r>
              <a:rPr lang="en-US" altLang="zh-CN" sz="1800" i="1" dirty="0" err="1"/>
              <a:t>Zheng</a:t>
            </a:r>
            <a:r>
              <a:rPr lang="en-US" altLang="zh-CN" sz="1800" i="1" dirty="0"/>
              <a:t>, et al.,</a:t>
            </a:r>
            <a:r>
              <a:rPr lang="en-US" altLang="zh-CN" sz="1800" dirty="0"/>
              <a:t> </a:t>
            </a:r>
            <a:r>
              <a:rPr lang="en-US" altLang="zh-CN" sz="1800" dirty="0" err="1"/>
              <a:t>Siggraph</a:t>
            </a:r>
            <a:r>
              <a:rPr lang="en-US" altLang="zh-CN" sz="1800" dirty="0"/>
              <a:t> 2012.</a:t>
            </a:r>
          </a:p>
          <a:p>
            <a:r>
              <a:rPr lang="en-US" altLang="zh-CN" sz="1800" dirty="0"/>
              <a:t>Image Analogies. </a:t>
            </a:r>
            <a:r>
              <a:rPr lang="en-US" altLang="zh-CN" sz="1800" i="1" dirty="0"/>
              <a:t>A. </a:t>
            </a:r>
            <a:r>
              <a:rPr lang="en-US" altLang="zh-CN" sz="1800" i="1" dirty="0" err="1"/>
              <a:t>Hertzmann</a:t>
            </a:r>
            <a:r>
              <a:rPr lang="en-US" altLang="zh-CN" sz="1800" i="1" dirty="0"/>
              <a:t>. </a:t>
            </a:r>
            <a:r>
              <a:rPr lang="en-US" altLang="zh-CN" sz="1800" dirty="0" err="1"/>
              <a:t>Siggraph</a:t>
            </a:r>
            <a:r>
              <a:rPr lang="en-US" altLang="zh-CN" sz="1800" dirty="0"/>
              <a:t> 2001.</a:t>
            </a:r>
          </a:p>
          <a:p>
            <a:r>
              <a:rPr lang="it-IT" altLang="zh-CN" sz="1800" dirty="0"/>
              <a:t>Dynamic video narratives. </a:t>
            </a:r>
            <a:r>
              <a:rPr lang="it-IT" altLang="zh-CN" sz="1800" i="1" dirty="0"/>
              <a:t> C. Correa and K. Ma, </a:t>
            </a:r>
            <a:r>
              <a:rPr lang="it-IT" altLang="zh-CN" sz="1800" dirty="0"/>
              <a:t>Siggraph 2010</a:t>
            </a:r>
            <a:r>
              <a:rPr lang="it-IT" altLang="zh-CN" sz="1800" i="1" dirty="0"/>
              <a:t>.</a:t>
            </a:r>
          </a:p>
          <a:p>
            <a:r>
              <a:rPr lang="it-IT" altLang="zh-CN" sz="1800" dirty="0"/>
              <a:t>Stylized video cubes. </a:t>
            </a:r>
            <a:r>
              <a:rPr lang="it-IT" altLang="zh-CN" sz="1800" i="1" dirty="0"/>
              <a:t>A. Klein</a:t>
            </a:r>
            <a:r>
              <a:rPr lang="it-IT" altLang="zh-CN" sz="1800" dirty="0"/>
              <a:t>, SCA 2002.</a:t>
            </a:r>
          </a:p>
          <a:p>
            <a:r>
              <a:rPr lang="en-US" altLang="zh-CN" sz="1800" dirty="0" err="1"/>
              <a:t>Vectorizing</a:t>
            </a:r>
            <a:r>
              <a:rPr lang="en-US" altLang="zh-CN" sz="1800" dirty="0"/>
              <a:t> Cartoon Animations. </a:t>
            </a:r>
            <a:r>
              <a:rPr lang="en-US" altLang="zh-CN" sz="1800" i="1" dirty="0"/>
              <a:t> S. Zhang, et al., </a:t>
            </a:r>
            <a:r>
              <a:rPr lang="en-US" altLang="zh-CN" sz="1800" dirty="0"/>
              <a:t>TVCG 2011.</a:t>
            </a:r>
          </a:p>
          <a:p>
            <a:r>
              <a:rPr lang="en-US" altLang="zh-CN" sz="1800" dirty="0"/>
              <a:t>SkyFinder: Attribute-based Sky Image Search. </a:t>
            </a:r>
            <a:r>
              <a:rPr lang="en-US" altLang="zh-CN" sz="1800" i="1" dirty="0"/>
              <a:t>L. Tao, et al., </a:t>
            </a:r>
            <a:r>
              <a:rPr lang="en-US" altLang="zh-CN" sz="1800" dirty="0" err="1"/>
              <a:t>Siggraph</a:t>
            </a:r>
            <a:r>
              <a:rPr lang="en-US" altLang="zh-CN" sz="1800" dirty="0"/>
              <a:t> 2009.</a:t>
            </a:r>
          </a:p>
          <a:p>
            <a:r>
              <a:rPr lang="en-US" altLang="zh-CN" sz="1800" dirty="0"/>
              <a:t>Data-Driven Object Manipulation in Images. </a:t>
            </a:r>
            <a:r>
              <a:rPr lang="en-US" altLang="zh-CN" sz="1800" i="1" dirty="0"/>
              <a:t>C. Goldberg, et al., </a:t>
            </a:r>
            <a:r>
              <a:rPr lang="en-US" altLang="zh-CN" sz="1800" dirty="0"/>
              <a:t>EUROGRAPHIS 2012.</a:t>
            </a:r>
          </a:p>
          <a:p>
            <a:endParaRPr lang="en-US" altLang="zh-CN" sz="1800" dirty="0"/>
          </a:p>
          <a:p>
            <a:endParaRPr lang="zh-CN" altLang="en-US" sz="1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92</a:t>
            </a:fld>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参考文献</a:t>
            </a:r>
          </a:p>
        </p:txBody>
      </p:sp>
      <p:sp>
        <p:nvSpPr>
          <p:cNvPr id="3" name="内容占位符 2"/>
          <p:cNvSpPr>
            <a:spLocks noGrp="1"/>
          </p:cNvSpPr>
          <p:nvPr>
            <p:ph idx="1"/>
          </p:nvPr>
        </p:nvSpPr>
        <p:spPr>
          <a:xfrm>
            <a:off x="457200" y="1600200"/>
            <a:ext cx="8507288" cy="5069160"/>
          </a:xfrm>
        </p:spPr>
        <p:txBody>
          <a:bodyPr>
            <a:normAutofit/>
          </a:bodyPr>
          <a:lstStyle/>
          <a:p>
            <a:r>
              <a:rPr lang="en-US" altLang="zh-CN" sz="1800" dirty="0" err="1"/>
              <a:t>GrabCut</a:t>
            </a:r>
            <a:r>
              <a:rPr lang="en-US" altLang="zh-CN" sz="1800" dirty="0"/>
              <a:t> -Interactive Foreground Extraction using Iterated Graph Cuts. </a:t>
            </a:r>
            <a:r>
              <a:rPr lang="en-US" altLang="zh-CN" sz="1800" i="1" dirty="0"/>
              <a:t> C. </a:t>
            </a:r>
            <a:r>
              <a:rPr lang="en-US" altLang="zh-CN" sz="1800" i="1" dirty="0" err="1"/>
              <a:t>Rother</a:t>
            </a:r>
            <a:r>
              <a:rPr lang="en-US" altLang="zh-CN" sz="1800" i="1" dirty="0"/>
              <a:t>, et al., </a:t>
            </a:r>
            <a:r>
              <a:rPr lang="en-US" altLang="zh-CN" sz="1800" dirty="0" err="1"/>
              <a:t>Siggraph</a:t>
            </a:r>
            <a:r>
              <a:rPr lang="en-US" altLang="zh-CN" sz="1800" dirty="0"/>
              <a:t> 2004</a:t>
            </a:r>
            <a:r>
              <a:rPr lang="en-US" altLang="zh-CN" sz="1800" i="1" dirty="0"/>
              <a:t>.</a:t>
            </a:r>
          </a:p>
          <a:p>
            <a:r>
              <a:rPr lang="en-US" altLang="zh-CN" sz="1800" dirty="0"/>
              <a:t>Upright orientation of man-made objects. </a:t>
            </a:r>
            <a:r>
              <a:rPr lang="en-US" altLang="zh-CN" sz="1800" i="1" dirty="0"/>
              <a:t>H. Fu, et al., </a:t>
            </a:r>
            <a:r>
              <a:rPr lang="en-US" altLang="zh-CN" sz="1800" dirty="0" err="1"/>
              <a:t>Siggraph</a:t>
            </a:r>
            <a:r>
              <a:rPr lang="en-US" altLang="zh-CN" sz="1800" dirty="0"/>
              <a:t> 2008.</a:t>
            </a:r>
          </a:p>
          <a:p>
            <a:r>
              <a:rPr lang="en-US" altLang="zh-CN" sz="1800" dirty="0"/>
              <a:t>Repairing Sparse Low-Rank Texture. </a:t>
            </a:r>
            <a:r>
              <a:rPr lang="en-US" altLang="zh-CN" sz="1800" i="1" dirty="0"/>
              <a:t>X. Liang, et al., </a:t>
            </a:r>
            <a:r>
              <a:rPr lang="en-US" altLang="zh-CN" sz="1800" dirty="0"/>
              <a:t>TIP 2013.</a:t>
            </a:r>
          </a:p>
          <a:p>
            <a:r>
              <a:rPr lang="en-US" altLang="zh-CN" sz="1800" dirty="0"/>
              <a:t>A Probabilistic Model for Component-Based Shape Synthesis. </a:t>
            </a:r>
            <a:r>
              <a:rPr lang="en-US" altLang="zh-CN" sz="1800" i="1" dirty="0"/>
              <a:t>E </a:t>
            </a:r>
            <a:r>
              <a:rPr lang="en-US" altLang="zh-CN" sz="1800" i="1" dirty="0" err="1"/>
              <a:t>Kalogerakis</a:t>
            </a:r>
            <a:r>
              <a:rPr lang="en-US" altLang="zh-CN" sz="1800" i="1" dirty="0"/>
              <a:t>, et al., </a:t>
            </a:r>
            <a:r>
              <a:rPr lang="en-US" altLang="zh-CN" sz="1800" dirty="0" err="1"/>
              <a:t>Siggraph</a:t>
            </a:r>
            <a:r>
              <a:rPr lang="en-US" altLang="zh-CN" sz="1800" dirty="0"/>
              <a:t> 2012.</a:t>
            </a:r>
            <a:endParaRPr lang="zh-CN" altLang="en-US" sz="1800" i="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93</a:t>
            </a:fld>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2502</TotalTime>
  <Words>4369</Words>
  <Application>Microsoft Office PowerPoint</Application>
  <PresentationFormat>全屏显示(4:3)</PresentationFormat>
  <Paragraphs>659</Paragraphs>
  <Slides>93</Slides>
  <Notes>80</Notes>
  <HiddenSlides>0</HiddenSlides>
  <MMClips>4</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2</vt:i4>
      </vt:variant>
      <vt:variant>
        <vt:lpstr>幻灯片标题</vt:lpstr>
      </vt:variant>
      <vt:variant>
        <vt:i4>93</vt:i4>
      </vt:variant>
    </vt:vector>
  </HeadingPairs>
  <TitlesOfParts>
    <vt:vector size="100" baseType="lpstr">
      <vt:lpstr>Arial</vt:lpstr>
      <vt:lpstr>Calibri</vt:lpstr>
      <vt:lpstr>Helvetica</vt:lpstr>
      <vt:lpstr>Times New Roman</vt:lpstr>
      <vt:lpstr>Office 主题</vt:lpstr>
      <vt:lpstr>Equation</vt:lpstr>
      <vt:lpstr>Image</vt:lpstr>
      <vt:lpstr>第一章  绪论</vt:lpstr>
      <vt:lpstr>提纲</vt:lpstr>
      <vt:lpstr>1.1 概念</vt:lpstr>
      <vt:lpstr>1.1 高度交叉的学科方向</vt:lpstr>
      <vt:lpstr>1.2 与其他学科关系</vt:lpstr>
      <vt:lpstr>1.2 与其他学科关系</vt:lpstr>
      <vt:lpstr>1.3 计算机图形学的主要研究内容</vt:lpstr>
      <vt:lpstr>建模</vt:lpstr>
      <vt:lpstr>绘制</vt:lpstr>
      <vt:lpstr>交互</vt:lpstr>
      <vt:lpstr>历年Siggraph技术论文速览</vt:lpstr>
      <vt:lpstr>提纲</vt:lpstr>
      <vt:lpstr>2.1 计算机图形学之前</vt:lpstr>
      <vt:lpstr>2.1 计算机图形学之前</vt:lpstr>
      <vt:lpstr>2.1 计算机图形学之前</vt:lpstr>
      <vt:lpstr>2.1 计算机图形学之前</vt:lpstr>
      <vt:lpstr>2.2 20世纪60年代</vt:lpstr>
      <vt:lpstr>2.2 20世纪60年代</vt:lpstr>
      <vt:lpstr>2.2 20世纪60年代</vt:lpstr>
      <vt:lpstr>2.2 20世纪60年代</vt:lpstr>
      <vt:lpstr>2.2 20世纪60年代</vt:lpstr>
      <vt:lpstr>2.2 20世纪60年代</vt:lpstr>
      <vt:lpstr>2.2 20世纪60年代</vt:lpstr>
      <vt:lpstr>2.3 20世纪70年代</vt:lpstr>
      <vt:lpstr>2.3 20世纪70年代</vt:lpstr>
      <vt:lpstr>2.3 20世纪70年代</vt:lpstr>
      <vt:lpstr>2.3 20世纪70年代</vt:lpstr>
      <vt:lpstr>2.3 20世纪70年代</vt:lpstr>
      <vt:lpstr>2.3 20世纪70年代</vt:lpstr>
      <vt:lpstr>2.4 20世纪80年代</vt:lpstr>
      <vt:lpstr>2.4 20世纪80年代</vt:lpstr>
      <vt:lpstr>2.4 20世纪80年代</vt:lpstr>
      <vt:lpstr>2.4 20世纪80年代</vt:lpstr>
      <vt:lpstr>2.4 20世纪80年代</vt:lpstr>
      <vt:lpstr>2.4 20世纪80年代的中国图形学</vt:lpstr>
      <vt:lpstr>2.5 20世纪90年代</vt:lpstr>
      <vt:lpstr>2.5 20世纪90年代</vt:lpstr>
      <vt:lpstr>2.5 20世纪90年代</vt:lpstr>
      <vt:lpstr>2.5 20世纪90年代</vt:lpstr>
      <vt:lpstr>2.6 21世纪</vt:lpstr>
      <vt:lpstr>2.6 21世纪</vt:lpstr>
      <vt:lpstr>2.6 21世纪</vt:lpstr>
      <vt:lpstr>2.6 21世纪</vt:lpstr>
      <vt:lpstr>2.6 21世纪</vt:lpstr>
      <vt:lpstr>2.7 其他</vt:lpstr>
      <vt:lpstr>提纲</vt:lpstr>
      <vt:lpstr>3.1 10个重要问题</vt:lpstr>
      <vt:lpstr>3.1 10个重要问题</vt:lpstr>
      <vt:lpstr>3.1 10个重要问题</vt:lpstr>
      <vt:lpstr>3.1 10个重要问题</vt:lpstr>
      <vt:lpstr>3.1 10个重要问题</vt:lpstr>
      <vt:lpstr>3.1 10个重要问题</vt:lpstr>
      <vt:lpstr>3.1 10个重要问题</vt:lpstr>
      <vt:lpstr>3.1 10个重要问题</vt:lpstr>
      <vt:lpstr>3.1 10个重要问题</vt:lpstr>
      <vt:lpstr>3.1 10个重要问题</vt:lpstr>
      <vt:lpstr>3.1 10个重要问题</vt:lpstr>
      <vt:lpstr>3.2 研究热点</vt:lpstr>
      <vt:lpstr>3.2 研究热点</vt:lpstr>
      <vt:lpstr>3.2 研究热点</vt:lpstr>
      <vt:lpstr>3.2 研究热点</vt:lpstr>
      <vt:lpstr>3.2 研究热点</vt:lpstr>
      <vt:lpstr>3.2 研究热点</vt:lpstr>
      <vt:lpstr>3.2 研究热点</vt:lpstr>
      <vt:lpstr>3.2 研究热点</vt:lpstr>
      <vt:lpstr>3.2 研究热点</vt:lpstr>
      <vt:lpstr>3.2 研究热点</vt:lpstr>
      <vt:lpstr>3.2 研究热点</vt:lpstr>
      <vt:lpstr>3.2 研究热点</vt:lpstr>
      <vt:lpstr>3.2 研究热点</vt:lpstr>
      <vt:lpstr>3.2 研究热点</vt:lpstr>
      <vt:lpstr>3.2 研究热点</vt:lpstr>
      <vt:lpstr>3.2 研究热点</vt:lpstr>
      <vt:lpstr>3.2 研究热点</vt:lpstr>
      <vt:lpstr>3.2 研究热点</vt:lpstr>
      <vt:lpstr>提纲</vt:lpstr>
      <vt:lpstr>4.1 影视媒体</vt:lpstr>
      <vt:lpstr>4.1 影视媒体</vt:lpstr>
      <vt:lpstr>4.1 影视媒体</vt:lpstr>
      <vt:lpstr>4.2 游戏娱乐</vt:lpstr>
      <vt:lpstr>视频游戏：水特效</vt:lpstr>
      <vt:lpstr>视频游戏：火特效</vt:lpstr>
      <vt:lpstr>视频游戏：阴影</vt:lpstr>
      <vt:lpstr>视频游戏：植被</vt:lpstr>
      <vt:lpstr>4.3 虚拟仿真和增强现实</vt:lpstr>
      <vt:lpstr>4.4 工业设计和制造</vt:lpstr>
      <vt:lpstr>4.5 文化和艺术</vt:lpstr>
      <vt:lpstr>4.6 科学</vt:lpstr>
      <vt:lpstr>总结</vt:lpstr>
      <vt:lpstr>参考文献</vt:lpstr>
      <vt:lpstr>参考文献</vt:lpstr>
      <vt:lpstr>参考文献</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ethan</dc:creator>
  <cp:lastModifiedBy>刘 晓丹</cp:lastModifiedBy>
  <cp:revision>848</cp:revision>
  <dcterms:created xsi:type="dcterms:W3CDTF">2016-07-14T06:53:00Z</dcterms:created>
  <dcterms:modified xsi:type="dcterms:W3CDTF">2021-09-05T13:40:03Z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